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6"/>
  </p:notesMasterIdLst>
  <p:handoutMasterIdLst>
    <p:handoutMasterId r:id="rId17"/>
  </p:handoutMasterIdLst>
  <p:sldIdLst>
    <p:sldId id="295" r:id="rId2"/>
    <p:sldId id="380" r:id="rId3"/>
    <p:sldId id="377" r:id="rId4"/>
    <p:sldId id="388" r:id="rId5"/>
    <p:sldId id="389" r:id="rId6"/>
    <p:sldId id="274" r:id="rId7"/>
    <p:sldId id="391" r:id="rId8"/>
    <p:sldId id="348" r:id="rId9"/>
    <p:sldId id="364" r:id="rId10"/>
    <p:sldId id="363" r:id="rId11"/>
    <p:sldId id="371" r:id="rId12"/>
    <p:sldId id="354" r:id="rId13"/>
    <p:sldId id="378" r:id="rId14"/>
    <p:sldId id="390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DC"/>
    <a:srgbClr val="3B634B"/>
    <a:srgbClr val="4B7D5F"/>
    <a:srgbClr val="C5B25F"/>
    <a:srgbClr val="CEBE78"/>
    <a:srgbClr val="E0C79A"/>
    <a:srgbClr val="339933"/>
    <a:srgbClr val="008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699" autoAdjust="0"/>
    <p:restoredTop sz="96522" autoAdjust="0"/>
  </p:normalViewPr>
  <p:slideViewPr>
    <p:cSldViewPr>
      <p:cViewPr>
        <p:scale>
          <a:sx n="70" d="100"/>
          <a:sy n="70" d="100"/>
        </p:scale>
        <p:origin x="-13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70" d="100"/>
          <a:sy n="170" d="100"/>
        </p:scale>
        <p:origin x="-2046" y="5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463768115942213E-2"/>
          <c:y val="5.3731773111694414E-2"/>
          <c:w val="0.91049382716049465"/>
          <c:h val="0.6251284214473196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9500</c:v>
                </c:pt>
                <c:pt idx="1">
                  <c:v>19000</c:v>
                </c:pt>
                <c:pt idx="2">
                  <c:v>28500</c:v>
                </c:pt>
                <c:pt idx="3">
                  <c:v>38000</c:v>
                </c:pt>
                <c:pt idx="4">
                  <c:v>47500</c:v>
                </c:pt>
                <c:pt idx="5">
                  <c:v>49500</c:v>
                </c:pt>
                <c:pt idx="6">
                  <c:v>51500</c:v>
                </c:pt>
                <c:pt idx="7">
                  <c:v>53500</c:v>
                </c:pt>
                <c:pt idx="8">
                  <c:v>55500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676992"/>
        <c:axId val="126679296"/>
      </c:lineChart>
      <c:catAx>
        <c:axId val="126676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6679296"/>
        <c:crosses val="autoZero"/>
        <c:auto val="1"/>
        <c:lblAlgn val="ctr"/>
        <c:lblOffset val="100"/>
        <c:noMultiLvlLbl val="0"/>
      </c:catAx>
      <c:valAx>
        <c:axId val="126679296"/>
        <c:scaling>
          <c:orientation val="minMax"/>
        </c:scaling>
        <c:delete val="1"/>
        <c:axPos val="l"/>
        <c:majorGridlines>
          <c:spPr>
            <a:ln>
              <a:solidFill>
                <a:schemeClr val="bg2">
                  <a:lumMod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12667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D15A46D-8E90-43BB-83D8-82E250C3824C}" type="datetime1">
              <a:rPr lang="en-US" smtClean="0"/>
              <a:pPr/>
              <a:t>5/16/2015</a:t>
            </a:fld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C9496C-1DAF-4E60-8A6E-B89A301913B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933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4735456-0B56-4FD6-A6C9-D54D5990915A}" type="datetime1">
              <a:rPr lang="en-US" smtClean="0"/>
              <a:pPr/>
              <a:t>5/16/2015</a:t>
            </a:fld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C0B941B-DCB6-4D15-9E73-896F99CD739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8774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smtClean="0"/>
              <a:t>Thank</a:t>
            </a:r>
            <a:r>
              <a:rPr lang="en-US" sz="1000" baseline="0" dirty="0" smtClean="0"/>
              <a:t> you.</a:t>
            </a:r>
          </a:p>
          <a:p>
            <a:r>
              <a:rPr lang="en-US" sz="1000" dirty="0" smtClean="0"/>
              <a:t>Put together this 30 minute presentation</a:t>
            </a:r>
            <a:r>
              <a:rPr lang="en-US" sz="1000" baseline="0" dirty="0" smtClean="0"/>
              <a:t>  to better explain what we do.</a:t>
            </a:r>
          </a:p>
          <a:p>
            <a:r>
              <a:rPr lang="en-US" sz="1000" baseline="0" dirty="0" smtClean="0"/>
              <a:t>Encourage you to stop and ask questions along the way.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9929F2-FADF-4CB9-9170-632C56F6A9E6}" type="datetime1">
              <a:rPr lang="en-US" smtClean="0"/>
              <a:pPr/>
              <a:t>5/16/2015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smtClean="0"/>
              <a:t>Blue Emerald is one of three Korean line vessels that we had custody of</a:t>
            </a:r>
          </a:p>
          <a:p>
            <a:endParaRPr lang="en-US" dirty="0" smtClean="0"/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Hired by mortgagee bank NORDEA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Ship mortgage foreclosure - Korea Line (Singapore)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Houston, Texas, USA location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80 day custody period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Reduced crew from 24 persons to 12 minimum safe manning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Arranged short-term port risk insurance and P&amp;I coverage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Negotiated less-expensive berth – from $5,000</a:t>
            </a:r>
            <a:r>
              <a:rPr lang="en-US" sz="1000" baseline="0" dirty="0" smtClean="0">
                <a:latin typeface="Arial" pitchFamily="34" charset="0"/>
                <a:cs typeface="Arial" pitchFamily="34" charset="0"/>
              </a:rPr>
              <a:t> per day to $2,000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Diverse group of claimants</a:t>
            </a:r>
          </a:p>
          <a:p>
            <a:pPr marL="1069848" lvl="4" indent="-381000">
              <a:buFont typeface="Arial" pitchFamily="34" charset="0"/>
              <a:buChar char="•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Petitioned court to honor crew contract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Managed crew injury claim – maintenance &amp; cure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Assisted in vessel transfer to subsequent owner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5/16/2015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Hannah Marine Fleet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Fleet of 12 tugs &amp; 9 barges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Retained by mortgagee bank after cooperative owner surrendered vessels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Collateral located in 4 different jurisdictions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Provided security, dockage, maintenance, port risk &amp; COFR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The USCG involvement particularly interesting.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Owner ignored</a:t>
            </a:r>
            <a:r>
              <a:rPr lang="en-US" sz="1000" baseline="0" dirty="0" smtClean="0">
                <a:latin typeface="Arial" pitchFamily="34" charset="0"/>
                <a:cs typeface="Arial" pitchFamily="34" charset="0"/>
              </a:rPr>
              <a:t> issues CG had been raising.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aseline="0" dirty="0" smtClean="0">
                <a:latin typeface="Arial" pitchFamily="34" charset="0"/>
                <a:cs typeface="Arial" pitchFamily="34" charset="0"/>
              </a:rPr>
              <a:t>Potential $30,000 daily fine.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aseline="0" dirty="0" smtClean="0">
                <a:latin typeface="Arial" pitchFamily="34" charset="0"/>
                <a:cs typeface="Arial" pitchFamily="34" charset="0"/>
              </a:rPr>
              <a:t>Pumped off hazardous fluids of barges; installed booms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aseline="0" dirty="0" smtClean="0">
                <a:latin typeface="Arial" pitchFamily="34" charset="0"/>
                <a:cs typeface="Arial" pitchFamily="34" charset="0"/>
              </a:rPr>
              <a:t>Dewatered and shifted ballast in listing barge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aseline="0" dirty="0" smtClean="0">
                <a:latin typeface="Arial" pitchFamily="34" charset="0"/>
                <a:cs typeface="Arial" pitchFamily="34" charset="0"/>
              </a:rPr>
              <a:t>Created heavy weather plan</a:t>
            </a:r>
          </a:p>
          <a:p>
            <a:pPr lvl="1">
              <a:buFont typeface="Arial" pitchFamily="34" charset="0"/>
              <a:buChar char="•"/>
            </a:pPr>
            <a:endParaRPr lang="en-US" sz="1000" baseline="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None/>
            </a:pPr>
            <a:r>
              <a:rPr lang="en-US" sz="1000" baseline="0" dirty="0" smtClean="0">
                <a:latin typeface="Arial" pitchFamily="34" charset="0"/>
                <a:cs typeface="Arial" pitchFamily="34" charset="0"/>
              </a:rPr>
              <a:t>Bank ultimately arrested to clear liens and sold to predetermined buyer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3D3392-8C5E-478D-9A3F-637E3477FFDE}" type="datetime1">
              <a:rPr lang="en-US" smtClean="0"/>
              <a:pPr/>
              <a:t>5/16/2015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F/V Lady Elizabeth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Of particular significance is we negotiated release while in Costa Rica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Provided our own crew to relocate to favorable jurisdiction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3D3392-8C5E-478D-9A3F-637E3477FFDE}" type="datetime1">
              <a:rPr lang="en-US" smtClean="0"/>
              <a:pPr/>
              <a:t>5/16/2015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smtClean="0"/>
              <a:t>Finally, cruise ship Regal Empress</a:t>
            </a:r>
          </a:p>
          <a:p>
            <a:endParaRPr lang="en-US" sz="900" dirty="0" smtClean="0"/>
          </a:p>
          <a:p>
            <a:r>
              <a:rPr lang="en-US" sz="900" dirty="0" smtClean="0"/>
              <a:t>Difficult  custody</a:t>
            </a:r>
            <a:r>
              <a:rPr lang="en-US" sz="900" baseline="0" dirty="0" smtClean="0"/>
              <a:t> assignment in terms of coordination and resources</a:t>
            </a:r>
          </a:p>
          <a:p>
            <a:endParaRPr lang="en-US" sz="900" baseline="0" dirty="0" smtClean="0"/>
          </a:p>
          <a:p>
            <a:r>
              <a:rPr lang="en-US" sz="900" baseline="0" dirty="0" smtClean="0"/>
              <a:t>As a general rule, don’t seize cruise ships with passengers on board</a:t>
            </a:r>
          </a:p>
          <a:p>
            <a:endParaRPr lang="en-US" sz="900" baseline="0" dirty="0" smtClean="0"/>
          </a:p>
          <a:p>
            <a:r>
              <a:rPr lang="en-US" sz="900" baseline="0" dirty="0" smtClean="0"/>
              <a:t>Hired by ship vendor who hadn’t been paid for service to engines, arrested on first day of voyage</a:t>
            </a:r>
          </a:p>
          <a:p>
            <a:endParaRPr lang="en-US" sz="900" baseline="0" dirty="0" smtClean="0"/>
          </a:p>
          <a:p>
            <a:r>
              <a:rPr lang="en-US" sz="900" baseline="0" dirty="0" smtClean="0"/>
              <a:t>Kept  1,000+ passengers calm, </a:t>
            </a:r>
            <a:r>
              <a:rPr lang="en-US" sz="900" dirty="0" smtClean="0"/>
              <a:t>while </a:t>
            </a:r>
            <a:r>
              <a:rPr lang="en-US" sz="900" baseline="0" dirty="0" smtClean="0"/>
              <a:t>crew got them offloaded</a:t>
            </a:r>
            <a:r>
              <a:rPr lang="en-US" sz="900" dirty="0" smtClean="0"/>
              <a:t> and</a:t>
            </a:r>
            <a:r>
              <a:rPr lang="en-US" sz="900" baseline="0" dirty="0" smtClean="0"/>
              <a:t> onto buses, with luggage</a:t>
            </a:r>
          </a:p>
          <a:p>
            <a:endParaRPr lang="en-US" sz="900" baseline="0" dirty="0" smtClean="0"/>
          </a:p>
          <a:p>
            <a:r>
              <a:rPr lang="en-US" sz="900" baseline="0" dirty="0" smtClean="0"/>
              <a:t>Required us to liaise with ship officer’s and their crew</a:t>
            </a:r>
          </a:p>
          <a:p>
            <a:endParaRPr lang="en-US" sz="900" baseline="0" dirty="0" smtClean="0"/>
          </a:p>
          <a:p>
            <a:r>
              <a:rPr lang="en-US" sz="900" dirty="0" smtClean="0"/>
              <a:t>Later  </a:t>
            </a:r>
            <a:r>
              <a:rPr lang="en-US" sz="900" baseline="0" dirty="0" smtClean="0"/>
              <a:t>repatriated entire hotel/services crew of 260.  </a:t>
            </a:r>
          </a:p>
          <a:p>
            <a:endParaRPr lang="en-US" sz="900" baseline="0" dirty="0" smtClean="0"/>
          </a:p>
          <a:p>
            <a:r>
              <a:rPr lang="en-US" sz="900" baseline="0" dirty="0" smtClean="0"/>
              <a:t>Escorts required – 21 different countries</a:t>
            </a:r>
          </a:p>
          <a:p>
            <a:endParaRPr lang="en-US" sz="900" baseline="0" dirty="0" smtClean="0"/>
          </a:p>
          <a:p>
            <a:r>
              <a:rPr lang="en-US" sz="900" baseline="0" dirty="0" smtClean="0"/>
              <a:t>UK, Honduras, Australia, Canada, US, Indonesia, Tunisia, Portugal, Philippines, Various Caribbean Islands, Romania, El Salvador, Guyana, Bulgaria, Lithuania, Nicaragua, Panama, India, Malaysia, Korea, Peru, </a:t>
            </a:r>
          </a:p>
          <a:p>
            <a:endParaRPr lang="en-US" sz="900" baseline="0" dirty="0" smtClean="0"/>
          </a:p>
          <a:p>
            <a:r>
              <a:rPr lang="en-US" sz="900" baseline="0" dirty="0" smtClean="0"/>
              <a:t>Keep immigration and Naturalization apprised of situation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3D3392-8C5E-478D-9A3F-637E3477FFDE}" type="datetime1">
              <a:rPr lang="en-US" smtClean="0"/>
              <a:pPr/>
              <a:t>5/16/2015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smtClean="0"/>
              <a:t>Finally, cruise ship Regal Empress</a:t>
            </a:r>
          </a:p>
          <a:p>
            <a:endParaRPr lang="en-US" sz="900" dirty="0" smtClean="0"/>
          </a:p>
          <a:p>
            <a:r>
              <a:rPr lang="en-US" sz="900" dirty="0" smtClean="0"/>
              <a:t>Difficult  custody</a:t>
            </a:r>
            <a:r>
              <a:rPr lang="en-US" sz="900" baseline="0" dirty="0" smtClean="0"/>
              <a:t> assignment in terms of coordination and resources</a:t>
            </a:r>
          </a:p>
          <a:p>
            <a:endParaRPr lang="en-US" sz="900" baseline="0" dirty="0" smtClean="0"/>
          </a:p>
          <a:p>
            <a:r>
              <a:rPr lang="en-US" sz="900" baseline="0" dirty="0" smtClean="0"/>
              <a:t>As a general rule, don’t seize cruise ships with passengers on board</a:t>
            </a:r>
          </a:p>
          <a:p>
            <a:endParaRPr lang="en-US" sz="900" baseline="0" dirty="0" smtClean="0"/>
          </a:p>
          <a:p>
            <a:r>
              <a:rPr lang="en-US" sz="900" baseline="0" dirty="0" smtClean="0"/>
              <a:t>Hired by ship vendor who hadn’t been paid for service to engines, arrested on first day of voyage</a:t>
            </a:r>
          </a:p>
          <a:p>
            <a:endParaRPr lang="en-US" sz="900" baseline="0" dirty="0" smtClean="0"/>
          </a:p>
          <a:p>
            <a:r>
              <a:rPr lang="en-US" sz="900" baseline="0" dirty="0" smtClean="0"/>
              <a:t>Kept  1,000+ passengers calm, </a:t>
            </a:r>
            <a:r>
              <a:rPr lang="en-US" sz="900" dirty="0" smtClean="0"/>
              <a:t>while </a:t>
            </a:r>
            <a:r>
              <a:rPr lang="en-US" sz="900" baseline="0" dirty="0" smtClean="0"/>
              <a:t>crew got them offloaded</a:t>
            </a:r>
            <a:r>
              <a:rPr lang="en-US" sz="900" dirty="0" smtClean="0"/>
              <a:t> and</a:t>
            </a:r>
            <a:r>
              <a:rPr lang="en-US" sz="900" baseline="0" dirty="0" smtClean="0"/>
              <a:t> onto buses, with luggage</a:t>
            </a:r>
          </a:p>
          <a:p>
            <a:endParaRPr lang="en-US" sz="900" baseline="0" dirty="0" smtClean="0"/>
          </a:p>
          <a:p>
            <a:r>
              <a:rPr lang="en-US" sz="900" baseline="0" dirty="0" smtClean="0"/>
              <a:t>Required us to liaise with ship officer’s and their crew</a:t>
            </a:r>
          </a:p>
          <a:p>
            <a:endParaRPr lang="en-US" sz="900" baseline="0" dirty="0" smtClean="0"/>
          </a:p>
          <a:p>
            <a:r>
              <a:rPr lang="en-US" sz="900" dirty="0" smtClean="0"/>
              <a:t>Later  </a:t>
            </a:r>
            <a:r>
              <a:rPr lang="en-US" sz="900" baseline="0" dirty="0" smtClean="0"/>
              <a:t>repatriated entire hotel/services crew of 260.  </a:t>
            </a:r>
          </a:p>
          <a:p>
            <a:endParaRPr lang="en-US" sz="900" baseline="0" dirty="0" smtClean="0"/>
          </a:p>
          <a:p>
            <a:r>
              <a:rPr lang="en-US" sz="900" baseline="0" dirty="0" smtClean="0"/>
              <a:t>Escorts required – 21 different countries</a:t>
            </a:r>
          </a:p>
          <a:p>
            <a:endParaRPr lang="en-US" sz="900" baseline="0" dirty="0" smtClean="0"/>
          </a:p>
          <a:p>
            <a:r>
              <a:rPr lang="en-US" sz="900" baseline="0" dirty="0" smtClean="0"/>
              <a:t>UK, Honduras, Australia, Canada, US, Indonesia, Tunisia, Portugal, Philippines, Various Caribbean Islands, Romania, El Salvador, Guyana, Bulgaria, Lithuania, Nicaragua, Panama, India, Malaysia, Korea, Peru, </a:t>
            </a:r>
          </a:p>
          <a:p>
            <a:endParaRPr lang="en-US" sz="900" baseline="0" dirty="0" smtClean="0"/>
          </a:p>
          <a:p>
            <a:r>
              <a:rPr lang="en-US" sz="900" baseline="0" dirty="0" smtClean="0"/>
              <a:t>Keep immigration and Naturalization apprised of situation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3D3392-8C5E-478D-9A3F-637E3477FFDE}" type="datetime1">
              <a:rPr lang="en-US" smtClean="0">
                <a:solidFill>
                  <a:prstClr val="white"/>
                </a:solidFill>
              </a:rPr>
              <a:pPr/>
              <a:t>5/16/2015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National Maritime Services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Ship custody assignments derive from a variety of scenarios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Mortgage defaults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Voluntarily surrender &amp; owner abandonment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Unpaid bills resulting in vendor arrest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Security for arbitration or other claims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Government seizure for illegal activities</a:t>
            </a:r>
          </a:p>
          <a:p>
            <a:pPr algn="l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National obtains assignment referrals from a diverse group: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Shipping banks &amp; other lenders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Admiralty lawyers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Necessaries providers such as bunkers suppliers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Governmental agencies</a:t>
            </a:r>
          </a:p>
          <a:p>
            <a:pPr algn="l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Performed these services for 25+ years, established a global network of contacts in many jurisdictions: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Relationships with key government officials - United States, UK, Singapore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Admiralty attorneys in major arrest jurisdictions - Panama, Gibraltar, South Africa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Network of marine suppliers, port agents, insurers and sales and purchase brokers</a:t>
            </a:r>
          </a:p>
          <a:p>
            <a:pPr algn="l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Our sister company recovers and sells in excess of 1,200 pleasure yachts annually in the US.</a:t>
            </a:r>
          </a:p>
          <a:p>
            <a:pPr algn="l">
              <a:buNone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>
                <a:solidFill>
                  <a:prstClr val="white"/>
                </a:solidFill>
              </a:rPr>
              <a:pPr/>
              <a:t>5/16/2015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National Maritime Services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267200"/>
          </a:xfrm>
        </p:spPr>
        <p:txBody>
          <a:bodyPr>
            <a:normAutofit fontScale="40000" lnSpcReduction="20000"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Mortgage enforcement assignments, we work with lender</a:t>
            </a:r>
            <a:r>
              <a:rPr lang="en-US" sz="1900" baseline="0" dirty="0" smtClean="0">
                <a:latin typeface="Arial" pitchFamily="34" charset="0"/>
                <a:cs typeface="Arial" pitchFamily="34" charset="0"/>
              </a:rPr>
              <a:t> and their legal counsel at inception of assignment to determine best course of action.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900" dirty="0" smtClean="0">
                <a:latin typeface="Arial" pitchFamily="34" charset="0"/>
                <a:cs typeface="Arial" pitchFamily="34" charset="0"/>
              </a:rPr>
            </a:b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900" b="0" dirty="0" smtClean="0">
                <a:latin typeface="Arial" pitchFamily="34" charset="0"/>
                <a:cs typeface="Arial" pitchFamily="34" charset="0"/>
              </a:rPr>
              <a:t>Critical considerations: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Amount of mortgage, vessel status, condition &amp; value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Resource requirements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Other known or potential claims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Consider current/expected location of vessel – is it beneficial to lender’s</a:t>
            </a:r>
            <a:r>
              <a:rPr lang="en-US" sz="1900" baseline="0" dirty="0" smtClean="0">
                <a:latin typeface="Arial" pitchFamily="34" charset="0"/>
                <a:cs typeface="Arial" pitchFamily="34" charset="0"/>
              </a:rPr>
              <a:t> interests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baseline="0" dirty="0" smtClean="0">
                <a:latin typeface="Arial" pitchFamily="34" charset="0"/>
                <a:cs typeface="Arial" pitchFamily="34" charset="0"/>
              </a:rPr>
              <a:t>Priority of other liens in relation to mortgage – varies from country to country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Bond requirements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baseline="0" dirty="0" smtClean="0">
                <a:latin typeface="Arial" pitchFamily="34" charset="0"/>
                <a:cs typeface="Arial" pitchFamily="34" charset="0"/>
              </a:rPr>
              <a:t>Predictability and speed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aseline="0" dirty="0" smtClean="0">
                <a:latin typeface="Arial" pitchFamily="34" charset="0"/>
                <a:cs typeface="Arial" pitchFamily="34" charset="0"/>
              </a:rPr>
              <a:t>of legal system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Exposure to heavy weather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Owner’s likely action/inaction, Affect on other lender relationships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Market conditions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Exit strategy</a:t>
            </a:r>
          </a:p>
          <a:p>
            <a:pPr marL="457200" lvl="0" indent="-457200" algn="l">
              <a:spcAft>
                <a:spcPts val="0"/>
              </a:spcAft>
            </a:pPr>
            <a:endParaRPr lang="en-US" sz="1900" baseline="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l">
              <a:spcAft>
                <a:spcPts val="0"/>
              </a:spcAft>
            </a:pPr>
            <a:r>
              <a:rPr lang="en-US" sz="1900" baseline="0" dirty="0" smtClean="0">
                <a:latin typeface="Arial" pitchFamily="34" charset="0"/>
                <a:cs typeface="Arial" pitchFamily="34" charset="0"/>
              </a:rPr>
              <a:t>Consider various alternatives</a:t>
            </a:r>
          </a:p>
          <a:p>
            <a:pPr marL="457200" lvl="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Judicial mortgage foreclosure in present/expected located</a:t>
            </a:r>
          </a:p>
          <a:p>
            <a:pPr marL="457200" lvl="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Self-help recovery (if permitted) and relocate to preferred jurisdiction for subsequent foreclosure</a:t>
            </a:r>
          </a:p>
          <a:p>
            <a:pPr marL="457200" lvl="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Execute stock power (if available), take control of vessel ownership</a:t>
            </a:r>
          </a:p>
          <a:p>
            <a:pPr marL="457200" lvl="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Right of offset</a:t>
            </a:r>
            <a:r>
              <a:rPr lang="en-US" sz="1900" baseline="0" dirty="0" smtClean="0">
                <a:latin typeface="Arial" pitchFamily="34" charset="0"/>
                <a:cs typeface="Arial" pitchFamily="34" charset="0"/>
              </a:rPr>
              <a:t> or cross-collateralization</a:t>
            </a:r>
          </a:p>
          <a:p>
            <a:pPr marL="457200" lvl="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900" baseline="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l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Disposition options</a:t>
            </a:r>
          </a:p>
          <a:p>
            <a:pPr marL="342900" lvl="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Sell</a:t>
            </a:r>
          </a:p>
          <a:p>
            <a:pPr marL="342900" lvl="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Operate</a:t>
            </a:r>
          </a:p>
          <a:p>
            <a:pPr marL="0" lvl="0" indent="0" algn="l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l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l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Once decision made, NMS work with lender to coordinate custody assignment</a:t>
            </a:r>
          </a:p>
          <a:p>
            <a:pPr marL="342900" lvl="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Provide budget</a:t>
            </a:r>
          </a:p>
          <a:p>
            <a:pPr marL="342900" lvl="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Preparation of court documents</a:t>
            </a:r>
          </a:p>
          <a:p>
            <a:pPr marL="342900" lvl="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Interact with government authorities to discuss timing.  Assume custody lawfully &amp; peacefully</a:t>
            </a:r>
          </a:p>
          <a:p>
            <a:pPr marL="342900" lvl="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Arrange required sources </a:t>
            </a:r>
            <a:endParaRPr lang="en-US" sz="1900" dirty="0" smtClean="0"/>
          </a:p>
          <a:p>
            <a:pPr marL="403225" indent="-3460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9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5/16/2015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8839201"/>
            <a:ext cx="5410200" cy="15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Our custody services are provided a la carte on an as-needed basis</a:t>
            </a:r>
          </a:p>
          <a:p>
            <a:pPr algn="l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Graph</a:t>
            </a:r>
            <a:r>
              <a:rPr lang="en-US" sz="1400" baseline="0" dirty="0" smtClean="0">
                <a:latin typeface="Arial" pitchFamily="34" charset="0"/>
                <a:cs typeface="Arial" pitchFamily="34" charset="0"/>
              </a:rPr>
              <a:t> indicates that expense run rate decreases over time as savings opportunities are implemented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Provide watchman, experienced USCG-licensed seamen.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Experience in triage/delicate situations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Watches out in best interest of claimants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Live on vessel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Interact with crew</a:t>
            </a:r>
          </a:p>
          <a:p>
            <a:pPr algn="l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Assess crew, look at status of necessary insurance - Discuss both further in a moment</a:t>
            </a:r>
          </a:p>
          <a:p>
            <a:pPr algn="l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Provide other necessary services such as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Crew provisions, bunkers, less-expensive dockage, garbage removal, critical maintenance</a:t>
            </a:r>
          </a:p>
          <a:p>
            <a:pPr algn="l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Arrange for  discharge of cargo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Cargo subject to spoilage, passengers</a:t>
            </a:r>
          </a:p>
          <a:p>
            <a:pPr algn="l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Communicate with local authorities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Ability to interact in variety of jurisdictions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Discuss vessel safety concerns and immigration issues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Initiate discussions before communication problems develop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Not legal representatives, takes edge off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Pre-established relationships with authorities – Singapore (Chief Bailiff), UK (Admiralty marshal) and US (Marshal’s Service)</a:t>
            </a:r>
          </a:p>
          <a:p>
            <a:pPr algn="l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Arrange to maintain current classifications/enhance value at sale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And ultimately assist in promoting sale and identifying viable bidders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(to discuss further in a moment)</a:t>
            </a:r>
          </a:p>
          <a:p>
            <a:pPr algn="l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In summary, variety of potential cost saves: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Reduce or eliminate existing crew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Utilize watchman in lieu of security service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Negotiate for required services or with other claimants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Move vessel to/from anchorage/berth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Adjust insurance coverage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Eliminate technical manager</a:t>
            </a:r>
          </a:p>
          <a:p>
            <a:pPr algn="l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>
                <a:solidFill>
                  <a:prstClr val="white"/>
                </a:solidFill>
              </a:rPr>
              <a:pPr/>
              <a:t>5/16/2015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National Maritime Services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We prefer to retain existing crew to extent practical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Knowledge of vessel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Reduces travel/repatriation expense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Key to success - develop positive relationship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Display sensitivity to their needs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Listen to needs, keep informed, feed, allow to communicate with family</a:t>
            </a:r>
          </a:p>
          <a:p>
            <a:pPr algn="l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Initially explain our role and status of ship – provide interpreter(s) if necessary</a:t>
            </a:r>
          </a:p>
          <a:p>
            <a:pPr algn="l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Assess master’s loyalty, generally crew to follow</a:t>
            </a:r>
          </a:p>
          <a:p>
            <a:pPr algn="l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Confirm immigration status is legal/identify upcoming issues</a:t>
            </a:r>
          </a:p>
          <a:p>
            <a:pPr algn="l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Identify medical issues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Provide assistance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Establish liable party for maintenance and cure</a:t>
            </a:r>
          </a:p>
          <a:p>
            <a:pPr algn="l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Compile employment info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Who is on board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What are they paid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When were they paid last</a:t>
            </a: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Other issues such as severance</a:t>
            </a:r>
          </a:p>
          <a:p>
            <a:pPr algn="l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Finally, work with authorities to reduce/repatriate crew as cost-savings</a:t>
            </a:r>
          </a:p>
          <a:p>
            <a:pPr algn="l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>
                <a:solidFill>
                  <a:prstClr val="white"/>
                </a:solidFill>
              </a:rPr>
              <a:pPr/>
              <a:t>5/16/2015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National Maritime Services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Often overlooked prior to our engagement in custody cases</a:t>
            </a:r>
          </a:p>
          <a:p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marL="612648" lvl="3" indent="-3810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Owner’s existing coverage</a:t>
            </a: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Payment status of premiums/calls </a:t>
            </a: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Affect of arrest/seizure</a:t>
            </a: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Naming additional insured(s) – bank, National</a:t>
            </a:r>
          </a:p>
          <a:p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marL="612648" lvl="3" indent="-381000" algn="l">
              <a:spcAft>
                <a:spcPts val="600"/>
              </a:spcAft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Replacement coverage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Custodian’s liability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Hull &amp; machinery, P&amp;I, pollution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Relocation/final transit and port risk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Fixed premium/Limited term</a:t>
            </a:r>
          </a:p>
          <a:p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We have pre-established relationships with insurance providers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Fixed premium reduces exposure to</a:t>
            </a:r>
            <a:r>
              <a:rPr lang="en-US" sz="900" baseline="0" dirty="0" smtClean="0">
                <a:latin typeface="Arial" pitchFamily="34" charset="0"/>
                <a:cs typeface="Arial" pitchFamily="34" charset="0"/>
              </a:rPr>
              <a:t> unknown charges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Limited term reduces costs as policy can be written for as</a:t>
            </a:r>
            <a:r>
              <a:rPr lang="en-US" sz="900" baseline="0" dirty="0" smtClean="0">
                <a:latin typeface="Arial" pitchFamily="34" charset="0"/>
                <a:cs typeface="Arial" pitchFamily="34" charset="0"/>
              </a:rPr>
              <a:t> little as 30 days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3D3392-8C5E-478D-9A3F-637E3477FFDE}" type="datetime1">
              <a:rPr lang="en-US" smtClean="0"/>
              <a:pPr/>
              <a:t>5/16/2015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Often overlooked prior to our engagement in custody cases</a:t>
            </a:r>
          </a:p>
          <a:p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marL="612648" lvl="3" indent="-3810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Owner’s existing coverage</a:t>
            </a: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Payment status of premiums/calls </a:t>
            </a: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Affect of arrest/seizure</a:t>
            </a: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Naming additional insured(s) – bank, National</a:t>
            </a:r>
          </a:p>
          <a:p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marL="612648" lvl="3" indent="-381000" algn="l">
              <a:spcAft>
                <a:spcPts val="600"/>
              </a:spcAft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Replacement coverage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Custodian’s liability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Hull &amp; machinery, P&amp;I, pollution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Relocation/final transit and port risk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Fixed premium/Limited term</a:t>
            </a:r>
          </a:p>
          <a:p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We have pre-established relationships with insurance providers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Fixed premium reduces exposure to</a:t>
            </a:r>
            <a:r>
              <a:rPr lang="en-US" sz="900" baseline="0" dirty="0" smtClean="0">
                <a:latin typeface="Arial" pitchFamily="34" charset="0"/>
                <a:cs typeface="Arial" pitchFamily="34" charset="0"/>
              </a:rPr>
              <a:t> unknown charges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Limited term reduces costs as policy can be written for as</a:t>
            </a:r>
            <a:r>
              <a:rPr lang="en-US" sz="900" baseline="0" dirty="0" smtClean="0">
                <a:latin typeface="Arial" pitchFamily="34" charset="0"/>
                <a:cs typeface="Arial" pitchFamily="34" charset="0"/>
              </a:rPr>
              <a:t> little as 30 days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3D3392-8C5E-478D-9A3F-637E3477FFDE}" type="datetime1">
              <a:rPr lang="en-US" smtClean="0">
                <a:solidFill>
                  <a:prstClr val="white"/>
                </a:solidFill>
              </a:rPr>
              <a:pPr/>
              <a:t>5/16/2015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National Maritime Services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612648" lvl="2" indent="-457200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Sales opportunities/strategies</a:t>
            </a:r>
          </a:p>
          <a:p>
            <a:pPr marL="612648" lvl="2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Work with lender to accumulate likely buyers/monitor inquiries – grapevine</a:t>
            </a:r>
          </a:p>
          <a:p>
            <a:pPr marL="612648" lvl="2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Utilize crew to make vessel sale ready/accommodate visitors</a:t>
            </a:r>
          </a:p>
          <a:p>
            <a:pPr marL="612648" lvl="2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Watchman provides feedback</a:t>
            </a:r>
          </a:p>
          <a:p>
            <a:pPr algn="l">
              <a:buNone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Yosemite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Older build, bulk carrier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Part of Eastwind bankruptcy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Canadian auction &amp; location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As custodians, we paid &amp; utilized crew to make ship “sale ready”</a:t>
            </a:r>
          </a:p>
          <a:p>
            <a:pPr marL="612648" marR="0" lvl="3" indent="-3810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Collaborated with another S&amp;P broker to promote sale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Ran auction</a:t>
            </a:r>
          </a:p>
          <a:p>
            <a:pPr marL="612648" marR="0" lvl="3" indent="-3810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Over 30 attendees/10 active bidders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$6 million+ sales price </a:t>
            </a:r>
          </a:p>
          <a:p>
            <a:pPr marL="155448" lvl="2" indent="-381000"/>
            <a:r>
              <a:rPr lang="en-US" sz="3200" dirty="0" smtClean="0">
                <a:latin typeface="Arial" pitchFamily="34" charset="0"/>
                <a:cs typeface="Arial" pitchFamily="34" charset="0"/>
              </a:rPr>
              <a:t>Yosemite sales price exceeded independent valuation by approximately 25%</a:t>
            </a:r>
          </a:p>
          <a:p>
            <a:pPr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Blue Jasper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Newer</a:t>
            </a:r>
            <a:r>
              <a:rPr lang="en-US" sz="3200" baseline="0" dirty="0" smtClean="0">
                <a:latin typeface="Arial" pitchFamily="34" charset="0"/>
                <a:cs typeface="Arial" pitchFamily="34" charset="0"/>
              </a:rPr>
              <a:t> build,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105,905 dwt Aframax tanker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Hawaii location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Mortgagee bank had prearranged sale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Hired us to promote auction and validate commercial reasonableness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$42.5 million sales price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Accumarine Assets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Specialized assets, specific to utilization on US inland rivers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Older collateral, in various stages of disrepair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5 Inland push boats &amp; 8 Double skin tank barges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Situated in two jurisdictions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Sold at auction &amp; post-sale to 6 different buyers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$7 million+ cumulative price</a:t>
            </a:r>
          </a:p>
          <a:p>
            <a:pPr lvl="0">
              <a:spcBef>
                <a:spcPts val="0"/>
              </a:spcBef>
              <a:buFont typeface="Arial" pitchFamily="34" charset="0"/>
              <a:buNone/>
            </a:pPr>
            <a:endParaRPr lang="en-US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55448" lvl="1" indent="-457200">
              <a:lnSpc>
                <a:spcPct val="150000"/>
              </a:lnSpc>
              <a:spcBef>
                <a:spcPts val="800"/>
              </a:spcBef>
              <a:buFont typeface="Arial" pitchFamily="34" charset="0"/>
              <a:buNone/>
            </a:pPr>
            <a:endParaRPr lang="en-US" sz="1600" dirty="0" smtClean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5/16/2015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5/16/2015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Maritime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lang="en-US" sz="44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743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3000" kern="1200" baseline="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Body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  <a:prstGeom prst="rect">
            <a:avLst/>
          </a:prstGeom>
        </p:spPr>
        <p:txBody>
          <a:bodyPr/>
          <a:lstStyle>
            <a:lvl1pPr>
              <a:defRPr sz="280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1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399"/>
            <a:ext cx="4038600" cy="373380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7337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460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460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lang="en-US" sz="20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762000"/>
            <a:ext cx="5111750" cy="4800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NMS Secondary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304800"/>
          </a:xfrm>
          <a:prstGeom prst="rect">
            <a:avLst/>
          </a:prstGeom>
        </p:spPr>
        <p:txBody>
          <a:bodyPr anchor="b"/>
          <a:lstStyle>
            <a:lvl1pPr algn="ctr">
              <a:defRPr sz="16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09600"/>
            <a:ext cx="5486400" cy="3883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953000"/>
            <a:ext cx="5486400" cy="1033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NMS Last0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Documents and Settings\frontdesk\Desktop\PPT NMS Them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frontdesk\Desktop\PPT NMS Them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" y="-130782"/>
            <a:ext cx="9144000" cy="706498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frontdesk\Desktop\PPT NMS Theme First 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6982"/>
            <a:ext cx="9144000" cy="7064982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2057400"/>
            <a:ext cx="7772400" cy="1524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057400"/>
            <a:ext cx="9144000" cy="1524000"/>
          </a:xfrm>
        </p:spPr>
        <p:txBody>
          <a:bodyPr/>
          <a:lstStyle/>
          <a:p>
            <a:r>
              <a:rPr lang="en-US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Vessel </a:t>
            </a:r>
            <a:r>
              <a:rPr lang="en-US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Arrest &amp; Custody </a:t>
            </a:r>
            <a:r>
              <a:rPr lang="en-US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br>
              <a:rPr lang="en-US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An Overview</a:t>
            </a:r>
            <a:br>
              <a:rPr lang="en-US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G. Robert Toney</a:t>
            </a:r>
            <a:br>
              <a:rPr lang="en-US" sz="1400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May 2015</a:t>
            </a:r>
            <a:r>
              <a:rPr lang="en-US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pc="3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spc="300" dirty="0">
              <a:solidFill>
                <a:srgbClr val="CEBE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M/V Blue Emerald</a:t>
            </a:r>
            <a:endParaRPr lang="en-US" sz="40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209800"/>
            <a:ext cx="6248400" cy="2971800"/>
          </a:xfrm>
        </p:spPr>
        <p:txBody>
          <a:bodyPr/>
          <a:lstStyle/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51,332 dwt product tanker, 2009 build, Singapore registry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Ship mortgage foreclosure - Korea Line (Singapore)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Houston, Texas, USA location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80 day custody period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Reduced crew to minimum safe manning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Arranged short-term port risk insurance and P&amp;I coverage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Negotiated less-expensive berth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Resolved complicated crew pay issues - diverse group of claimants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Managed crew injury claim – maintenance &amp; cure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Assisted in vessel transfer to subsequent owner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4" descr="blue emerald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460977"/>
            <a:ext cx="2362200" cy="2187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609600"/>
          </a:xfrm>
          <a:effectLst/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Hannah Marine Fleet</a:t>
            </a:r>
            <a:endParaRPr lang="en-US" sz="40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352800" y="2514600"/>
            <a:ext cx="5791200" cy="2286000"/>
          </a:xfrm>
        </p:spPr>
        <p:txBody>
          <a:bodyPr/>
          <a:lstStyle/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Fleet of 12 tugs &amp; 9 barges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Retained by mortgagee bank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Cooperative owner surrendered vessels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Collateral located in 4 different jurisdictions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Provided security, dockage, maintenance, port risk &amp; COFR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Substantial interaction with US Coast Guard</a:t>
            </a:r>
          </a:p>
          <a:p>
            <a:pPr marL="612648" lvl="3" indent="-3810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Other liens necessitated subsequent arrest and judicial sale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60172"/>
            <a:ext cx="2362200" cy="2264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762000"/>
          </a:xfrm>
          <a:effectLst/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F/V Lady Elizabeth</a:t>
            </a:r>
            <a:endParaRPr lang="en-US" sz="40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2362200"/>
            <a:ext cx="7620000" cy="2743200"/>
          </a:xfrm>
        </p:spPr>
        <p:txBody>
          <a:bodyPr/>
          <a:lstStyle/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35 meter commercial fishing vessel, 2000 build, US flag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Retained by mortgagee bank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Self-help recovery, located in Costa Rica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Negotiated release from other Costa Rican claimants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Relocated to favorable jurisdiction for arrest &amp; judicial sale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762000"/>
          </a:xfrm>
          <a:effectLst/>
        </p:spPr>
        <p:txBody>
          <a:bodyPr/>
          <a:lstStyle/>
          <a:p>
            <a:r>
              <a:rPr lang="en-US" sz="4000" dirty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Ikaria Maritime Attachment</a:t>
            </a:r>
            <a:endParaRPr lang="en-US" sz="44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2362200"/>
            <a:ext cx="6476999" cy="2667000"/>
          </a:xfrm>
        </p:spPr>
        <p:txBody>
          <a:bodyPr/>
          <a:lstStyle/>
          <a:p>
            <a:pPr marL="612648" lvl="0" indent="-384048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Claim resulted from CCNI </a:t>
            </a:r>
            <a:r>
              <a:rPr lang="en-US" sz="1800" dirty="0" err="1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Antartico</a:t>
            </a: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accident in Ecuador</a:t>
            </a:r>
          </a:p>
          <a:p>
            <a:pPr marL="612648" lvl="0" indent="-384048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Simultaneous bunkers &amp; container attachments in 4 ports</a:t>
            </a:r>
          </a:p>
          <a:p>
            <a:pPr marL="612648" lvl="0" indent="-384048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Determined port arrival details of each ship</a:t>
            </a:r>
          </a:p>
          <a:p>
            <a:pPr marL="612648" lvl="0" indent="-384048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Confirmed ownership of recent bunker purchases</a:t>
            </a:r>
          </a:p>
          <a:p>
            <a:pPr marL="612648" lvl="0" indent="-384048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Developed plan to offload and store bunkers</a:t>
            </a:r>
          </a:p>
          <a:p>
            <a:pPr marL="612648" lvl="0" indent="-384048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Claimant received alternate collateral quickly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" y="2514600"/>
            <a:ext cx="243840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tliquidators.com\nldata\Company\Boats\PictureArchive\20000-20999\20132\20132 (23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2647953"/>
            <a:ext cx="2386585" cy="1790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762000"/>
          </a:xfrm>
          <a:effectLst/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M/S Regal Empress</a:t>
            </a:r>
            <a:endParaRPr lang="en-US" sz="44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2362200"/>
            <a:ext cx="6476999" cy="2667000"/>
          </a:xfrm>
        </p:spPr>
        <p:txBody>
          <a:bodyPr/>
          <a:lstStyle/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1,475 passenger cruise ship, 900 crew, 1953 build, 1983 refit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Necessaries claim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57 day custody period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Significant communication to ensure ship officer’s assistance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Offload of 1.000+ passengers &amp; luggage, return transportation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Repatriated 260 crew, provided escorts for immigration purposes</a:t>
            </a:r>
          </a:p>
          <a:p>
            <a:pPr marL="612648" lvl="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Considerable interaction with INS (immigration officials)</a:t>
            </a:r>
            <a:endParaRPr lang="en-US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097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90600"/>
          </a:xfrm>
        </p:spPr>
        <p:txBody>
          <a:bodyPr/>
          <a:lstStyle/>
          <a:p>
            <a:r>
              <a:rPr lang="en-US" sz="4400" dirty="0" smtClean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Corporate </a:t>
            </a:r>
            <a:r>
              <a:rPr lang="en-US" sz="4400" dirty="0" smtClean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  <a:endParaRPr lang="en-US" dirty="0">
              <a:solidFill>
                <a:srgbClr val="CEBE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National Maritime Services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In US, substitute custodian commercial ship &amp; yacht </a:t>
            </a:r>
            <a:r>
              <a:rPr lang="en-US" sz="2000" dirty="0" smtClean="0">
                <a:solidFill>
                  <a:schemeClr val="bg2"/>
                </a:solidFill>
              </a:rPr>
              <a:t>arrests (1991)</a:t>
            </a:r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sz="2000" dirty="0" smtClean="0">
                <a:solidFill>
                  <a:schemeClr val="bg2"/>
                </a:solidFill>
              </a:rPr>
              <a:t>International custody management for mortgagee banks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Sale of commercial vessels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Storage of federally-seized vessels &amp; </a:t>
            </a:r>
            <a:r>
              <a:rPr lang="en-US" sz="2000" dirty="0" smtClean="0">
                <a:solidFill>
                  <a:schemeClr val="bg2"/>
                </a:solidFill>
              </a:rPr>
              <a:t>aircraft (1994)</a:t>
            </a:r>
            <a:endParaRPr lang="en-US" sz="200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en-US" sz="1000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National Liquidators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Domestic recovery of pleasure yachts, aircraft &amp; </a:t>
            </a:r>
            <a:r>
              <a:rPr lang="en-US" sz="2000" dirty="0" smtClean="0">
                <a:solidFill>
                  <a:schemeClr val="bg2"/>
                </a:solidFill>
              </a:rPr>
              <a:t>RVs (1988)</a:t>
            </a:r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sz="2000" dirty="0" smtClean="0">
                <a:solidFill>
                  <a:schemeClr val="bg2"/>
                </a:solidFill>
              </a:rPr>
              <a:t>Sale of recovered </a:t>
            </a:r>
            <a:r>
              <a:rPr lang="en-US" sz="2000" dirty="0" smtClean="0">
                <a:solidFill>
                  <a:schemeClr val="bg2"/>
                </a:solidFill>
              </a:rPr>
              <a:t>collateral</a:t>
            </a:r>
          </a:p>
          <a:p>
            <a:endParaRPr lang="en-US" sz="1000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2"/>
                </a:solidFill>
              </a:rPr>
              <a:t>30,000+ custody assignments to date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2"/>
                </a:solidFill>
              </a:rPr>
              <a:t>Significant legal community involvement</a:t>
            </a:r>
            <a:endParaRPr lang="en-US" sz="240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z="800" dirty="0" smtClean="0">
              <a:solidFill>
                <a:schemeClr val="bg2"/>
              </a:solidFill>
            </a:endParaRPr>
          </a:p>
          <a:p>
            <a:endParaRPr lang="en-US" sz="2000" dirty="0" smtClean="0">
              <a:solidFill>
                <a:schemeClr val="bg2"/>
              </a:solidFill>
            </a:endParaRPr>
          </a:p>
          <a:p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sz="38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Custody Assignment</a:t>
            </a:r>
            <a:br>
              <a:rPr lang="en-US" sz="38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8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Evaluation &amp; Goals</a:t>
            </a:r>
            <a:endParaRPr lang="en-US" sz="3800" dirty="0">
              <a:solidFill>
                <a:srgbClr val="CEBE78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81400" y="2209800"/>
            <a:ext cx="47244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>
                <a:solidFill>
                  <a:srgbClr val="ECEADC"/>
                </a:solidFill>
                <a:latin typeface="Calibri" pitchFamily="34" charset="0"/>
              </a:rPr>
              <a:t>Preliminary evaluation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latin typeface="Calibri" pitchFamily="34" charset="0"/>
              </a:rPr>
              <a:t>Determine required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latin typeface="Calibri" pitchFamily="34" charset="0"/>
              </a:rPr>
              <a:t>Nature of arrest claim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latin typeface="Calibri" pitchFamily="34" charset="0"/>
              </a:rPr>
              <a:t>Ship’s value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latin typeface="Calibri" pitchFamily="34" charset="0"/>
              </a:rPr>
              <a:t>Claimant creditworthiness</a:t>
            </a:r>
          </a:p>
          <a:p>
            <a:endParaRPr lang="en-US" sz="1800" dirty="0" smtClean="0">
              <a:solidFill>
                <a:srgbClr val="ECEADC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ECEADC"/>
                </a:solidFill>
                <a:latin typeface="Calibri" pitchFamily="34" charset="0"/>
              </a:rPr>
              <a:t>Goals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latin typeface="Calibri" pitchFamily="34" charset="0"/>
              </a:rPr>
              <a:t>Ensure </a:t>
            </a:r>
            <a:r>
              <a:rPr lang="en-US" sz="1800" dirty="0">
                <a:solidFill>
                  <a:srgbClr val="ECEADC"/>
                </a:solidFill>
                <a:latin typeface="Calibri" pitchFamily="34" charset="0"/>
              </a:rPr>
              <a:t>safety of vessel, cargo &amp; </a:t>
            </a:r>
            <a:r>
              <a:rPr lang="en-US" sz="1800" dirty="0" smtClean="0">
                <a:solidFill>
                  <a:srgbClr val="ECEADC"/>
                </a:solidFill>
                <a:latin typeface="Calibri" pitchFamily="34" charset="0"/>
              </a:rPr>
              <a:t>crew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latin typeface="Calibri" pitchFamily="34" charset="0"/>
              </a:rPr>
              <a:t>Control costs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latin typeface="Calibri" pitchFamily="34" charset="0"/>
              </a:rPr>
              <a:t>Preserve/enhance </a:t>
            </a:r>
            <a:r>
              <a:rPr lang="en-US" sz="1800" dirty="0">
                <a:solidFill>
                  <a:srgbClr val="ECEADC"/>
                </a:solidFill>
                <a:latin typeface="Calibri" pitchFamily="34" charset="0"/>
              </a:rPr>
              <a:t>vessel </a:t>
            </a:r>
            <a:r>
              <a:rPr lang="en-US" sz="1800" dirty="0" smtClean="0">
                <a:solidFill>
                  <a:srgbClr val="ECEADC"/>
                </a:solidFill>
                <a:latin typeface="Calibri" pitchFamily="34" charset="0"/>
              </a:rPr>
              <a:t>value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latin typeface="Calibri" pitchFamily="34" charset="0"/>
              </a:rPr>
              <a:t>Prevent </a:t>
            </a:r>
            <a:r>
              <a:rPr lang="en-US" sz="1800" dirty="0">
                <a:solidFill>
                  <a:srgbClr val="ECEADC"/>
                </a:solidFill>
                <a:latin typeface="Calibri" pitchFamily="34" charset="0"/>
              </a:rPr>
              <a:t>additional claims</a:t>
            </a: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3578623" cy="56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762000"/>
          </a:xfrm>
        </p:spPr>
        <p:txBody>
          <a:bodyPr/>
          <a:lstStyle/>
          <a:p>
            <a:r>
              <a:rPr lang="en-US" sz="4000" dirty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Vessel </a:t>
            </a:r>
            <a:r>
              <a:rPr lang="en-US" sz="4000" dirty="0" smtClean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Arrest </a:t>
            </a:r>
            <a:r>
              <a:rPr lang="en-US" sz="4000" dirty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4000" dirty="0">
              <a:solidFill>
                <a:srgbClr val="CEBE7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514600"/>
            <a:ext cx="327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600" dirty="0" smtClean="0">
                <a:solidFill>
                  <a:srgbClr val="EEECE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Custody Costs</a:t>
            </a:r>
            <a:endParaRPr lang="en-US" sz="1400" b="1" spc="600" dirty="0">
              <a:solidFill>
                <a:srgbClr val="EEECE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58140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</a:t>
            </a:r>
          </a:p>
          <a:p>
            <a:r>
              <a:rPr lang="en-US" sz="1000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Spent</a:t>
            </a:r>
            <a:endParaRPr lang="en-US" sz="1000" dirty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7244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endParaRPr lang="en-US" sz="1000" dirty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1219200" y="2971800"/>
          <a:ext cx="3124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47419" y="1905000"/>
            <a:ext cx="4572000" cy="3352800"/>
          </a:xfrm>
        </p:spPr>
        <p:txBody>
          <a:bodyPr/>
          <a:lstStyle/>
          <a:p>
            <a:pPr marL="795338" lvl="1" indent="-4095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Discreet vessel tracking/location</a:t>
            </a:r>
          </a:p>
          <a:p>
            <a:pPr marL="795338" lvl="1" indent="-4095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On-board licensed watchman/keeper</a:t>
            </a:r>
          </a:p>
          <a:p>
            <a:pPr marL="795338" lvl="1" indent="-4095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Crew assessment</a:t>
            </a:r>
          </a:p>
          <a:p>
            <a:pPr marL="795338" lvl="1" indent="-4095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Insurance</a:t>
            </a:r>
          </a:p>
          <a:p>
            <a:pPr marL="795338" lvl="1" indent="-4095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Negotiate dockage/shift to anchorage</a:t>
            </a:r>
          </a:p>
          <a:p>
            <a:pPr marL="795338" lvl="1" indent="-4095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Fuel, provisions &amp; other necessaries</a:t>
            </a:r>
          </a:p>
          <a:p>
            <a:pPr marL="795338" lvl="1" indent="-4095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Cargo &amp; passenger discharge</a:t>
            </a:r>
          </a:p>
          <a:p>
            <a:pPr marL="795338" lvl="1" indent="-4095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Court reporting &amp; expert witness</a:t>
            </a:r>
          </a:p>
          <a:p>
            <a:pPr marL="795338" lvl="1" indent="-4095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Interaction with authorities</a:t>
            </a:r>
          </a:p>
          <a:p>
            <a:pPr marL="795338" lvl="1" indent="-4095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Vessel sales</a:t>
            </a:r>
          </a:p>
          <a:p>
            <a:pPr marL="795338" lvl="1" indent="-40957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Post-sale management </a:t>
            </a: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</a:p>
          <a:p>
            <a:pPr marL="990600" lvl="1" indent="-533400">
              <a:spcBef>
                <a:spcPts val="0"/>
              </a:spcBef>
              <a:buNone/>
            </a:pPr>
            <a:endParaRPr lang="en-US" sz="800" i="1" dirty="0" smtClean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990600" lvl="1" indent="-533400">
              <a:spcBef>
                <a:spcPts val="0"/>
              </a:spcBef>
              <a:buNone/>
            </a:pPr>
            <a:r>
              <a:rPr lang="en-US" sz="1800" i="1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	</a:t>
            </a:r>
            <a:r>
              <a:rPr lang="en-US" sz="14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	</a:t>
            </a:r>
            <a:endParaRPr lang="en-US" sz="1400" i="1" dirty="0" smtClean="0">
              <a:solidFill>
                <a:schemeClr val="bg2"/>
              </a:solidFill>
              <a:latin typeface="Calibri" pitchFamily="34" charset="0"/>
              <a:cs typeface="Arial" pitchFamily="34" charset="0"/>
            </a:endParaRPr>
          </a:p>
          <a:p>
            <a:pPr marL="990600" lvl="1" indent="-533400">
              <a:buFont typeface="Arial" pitchFamily="34" charset="0"/>
              <a:buChar char="•"/>
            </a:pPr>
            <a:endParaRPr lang="en-US" sz="2000" dirty="0" smtClean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>
              <a:buNone/>
            </a:pPr>
            <a:r>
              <a:rPr lang="en-US" sz="2000" dirty="0" smtClean="0">
                <a:solidFill>
                  <a:srgbClr val="4B7D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sz="2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7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838200"/>
          </a:xfrm>
        </p:spPr>
        <p:txBody>
          <a:bodyPr/>
          <a:lstStyle/>
          <a:p>
            <a:r>
              <a:rPr lang="en-US" sz="4000" dirty="0" smtClean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Crew Evaluation </a:t>
            </a:r>
            <a:r>
              <a:rPr lang="en-US" sz="4400" dirty="0" smtClean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EEECE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EEECE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9" name="Picture 3" descr="\\nldfs\users\alaynag\Alayna\Marketing\Photos\Company Ad.Stock Photos\P1370004rev300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219200" y="2057400"/>
            <a:ext cx="2286000" cy="3048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86200" y="1828880"/>
            <a:ext cx="5105400" cy="3505200"/>
          </a:xfrm>
        </p:spPr>
        <p:txBody>
          <a:bodyPr/>
          <a:lstStyle/>
          <a:p>
            <a:pPr marL="0" lvl="0" indent="0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</a:t>
            </a: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Obtain crew list, pay records, contracts</a:t>
            </a:r>
          </a:p>
          <a:p>
            <a:pPr marL="0" lvl="0" indent="0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Assess loyalty of master &amp; crew</a:t>
            </a:r>
          </a:p>
          <a:p>
            <a:pPr marL="0" lvl="0" indent="0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Clear medical issues</a:t>
            </a:r>
          </a:p>
          <a:p>
            <a:pPr marL="0" lvl="0" indent="0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Determine &amp; maintain proper immigration status</a:t>
            </a:r>
          </a:p>
          <a:p>
            <a:pPr marL="0" lvl="0" indent="0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Crew reduction/cost savings opportunity</a:t>
            </a:r>
          </a:p>
          <a:p>
            <a:pPr marL="400050" lvl="1" indent="0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–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Honor safe manning requirements</a:t>
            </a:r>
          </a:p>
          <a:p>
            <a:pPr marL="400050" lvl="1" indent="0" fontAlgn="base">
              <a:lnSpc>
                <a:spcPct val="150000"/>
              </a:lnSpc>
              <a:spcAft>
                <a:spcPct val="0"/>
              </a:spcAft>
              <a:buFont typeface="Arial" charset="0"/>
              <a:buChar char="–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Repatriate</a:t>
            </a:r>
            <a:endParaRPr lang="en-US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Insurance </a:t>
            </a:r>
            <a:r>
              <a:rPr lang="en-US" sz="44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Matters</a:t>
            </a:r>
            <a:endParaRPr lang="en-US" sz="44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905000"/>
            <a:ext cx="4648200" cy="1524000"/>
          </a:xfrm>
        </p:spPr>
        <p:txBody>
          <a:bodyPr/>
          <a:lstStyle/>
          <a:p>
            <a:pPr marL="612648" lvl="3" indent="-3810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en-US" sz="1800" b="1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Owner’s existing coverage</a:t>
            </a: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Payment status of premiums/calls </a:t>
            </a: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Affect of arrest/seizure</a:t>
            </a: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Naming additional insured(s)</a:t>
            </a:r>
          </a:p>
        </p:txBody>
      </p:sp>
      <p:pic>
        <p:nvPicPr>
          <p:cNvPr id="6147" name="Picture 3" descr="C:\Documents and Settings\alaynag\Local Settings\Temporary Internet Files\Content.IE5\ITC7GQQZ\MPj0438585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143000" y="2438400"/>
            <a:ext cx="2821859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267200" y="3505200"/>
            <a:ext cx="472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648" lvl="3" indent="-381000" algn="l">
              <a:spcAft>
                <a:spcPts val="600"/>
              </a:spcAft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en-US" sz="1800" b="1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Replacement coverage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Custodian’s liability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Hull &amp; machinery, P&amp;I, pollution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Relocation/final transit and port risk</a:t>
            </a:r>
          </a:p>
          <a:p>
            <a:pPr marL="1069848" lvl="4" indent="-3810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Fixed premium/Limited term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/>
          <a:lstStyle/>
          <a:p>
            <a:r>
              <a:rPr lang="en-US" sz="4000" dirty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Preparation For Court Sale</a:t>
            </a:r>
            <a:endParaRPr lang="en-US" sz="4400" dirty="0"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2133600"/>
            <a:ext cx="4648200" cy="4191000"/>
          </a:xfrm>
        </p:spPr>
        <p:txBody>
          <a:bodyPr/>
          <a:lstStyle/>
          <a:p>
            <a:pPr marL="612648" lvl="2" indent="-457200" fontAlgn="base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Monitor </a:t>
            </a: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initial inquiries – grapevine</a:t>
            </a:r>
          </a:p>
          <a:p>
            <a:pPr marL="612648" lvl="2" indent="-457200" fontAlgn="base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Accumulate list of likely bidders</a:t>
            </a:r>
          </a:p>
          <a:p>
            <a:pPr marL="612648" lvl="2" indent="-457200" fontAlgn="base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Survey &amp; complete </a:t>
            </a:r>
            <a:r>
              <a:rPr lang="en-US" sz="18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specifications</a:t>
            </a:r>
            <a:endParaRPr lang="en-US" sz="1800" dirty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612648" lvl="2" indent="-457200" fontAlgn="base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Utilize crew to assist</a:t>
            </a:r>
          </a:p>
          <a:p>
            <a:pPr marL="612648" lvl="2" indent="-457200" fontAlgn="base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Promote, promote, promote</a:t>
            </a:r>
          </a:p>
          <a:p>
            <a:pPr marL="612648" lvl="2" indent="-457200" fontAlgn="base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Claimant’s protective bid strategy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30" y="2362200"/>
            <a:ext cx="1833233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188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BSO Proposal Project\Security Room (8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502150"/>
            <a:ext cx="1655618" cy="1517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114800" y="2895600"/>
            <a:ext cx="1581150" cy="1405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33400"/>
          </a:xfrm>
        </p:spPr>
        <p:txBody>
          <a:bodyPr/>
          <a:lstStyle/>
          <a:p>
            <a:r>
              <a:rPr lang="en-US" sz="3600" spc="3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epresentative </a:t>
            </a:r>
            <a:r>
              <a:rPr sz="40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hip </a:t>
            </a:r>
            <a:r>
              <a:rPr sz="40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4000" dirty="0" smtClean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ales</a:t>
            </a:r>
            <a:endParaRPr lang="en-US" sz="4000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rgbClr val="CEBE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038600" y="4343400"/>
            <a:ext cx="3581400" cy="15240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Accumarine Assets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 Inland push boats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8 Double skin tank barges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 locations (AL &amp; TX)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Sold at auction &amp; post-sale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 different buyers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$7 million+ cumulative price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715000" y="2895600"/>
            <a:ext cx="3429000" cy="1524000"/>
          </a:xfrm>
        </p:spPr>
        <p:txBody>
          <a:bodyPr/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M/T Blue Jasper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105,905 dwt Aframax tanker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NMS court-appointed custodian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Collaborated with another S&amp;P broker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Validated commercial reasonableness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$42.5 million sales price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Picture 2" descr="\\natliquidators.com\nldata\Company\Boats\PictureArchive\22000-22999\22023\22023 Yosemite 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76400"/>
            <a:ext cx="1554347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371600" y="1524000"/>
            <a:ext cx="3810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M/V Yosemite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28,019 dwt bulk carrier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Eastwind bankruptcy asset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Canadian auction &amp; location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Utilized crew to make ship “sale ready”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Oversaw court sale </a:t>
            </a:r>
            <a:r>
              <a:rPr lang="en-US" sz="1400" b="1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&amp;</a:t>
            </a:r>
            <a:r>
              <a:rPr lang="en-US" sz="14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staffed auction</a:t>
            </a:r>
          </a:p>
          <a:p>
            <a:pPr marL="612648" lvl="3" indent="-38100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$6 million+ sales price </a:t>
            </a:r>
          </a:p>
        </p:txBody>
      </p:sp>
    </p:spTree>
    <p:extLst>
      <p:ext uri="{BB962C8B-B14F-4D97-AF65-F5344CB8AC3E}">
        <p14:creationId xmlns:p14="http://schemas.microsoft.com/office/powerpoint/2010/main" val="26709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14600"/>
            <a:ext cx="8839200" cy="1371600"/>
          </a:xfrm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4800" dirty="0" smtClean="0">
                <a:solidFill>
                  <a:srgbClr val="CEBE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Custody Case </a:t>
            </a:r>
            <a:r>
              <a:rPr lang="en-US" sz="4800" dirty="0" smtClean="0">
                <a:solidFill>
                  <a:srgbClr val="CEBE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Studies</a:t>
            </a:r>
            <a:endParaRPr lang="en-US" sz="4800" spc="300" dirty="0">
              <a:ln>
                <a:noFill/>
              </a:ln>
              <a:solidFill>
                <a:srgbClr val="CEBE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 P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rajan Pro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1">
    <a:majorFont>
      <a:latin typeface="Trajan Pro"/>
      <a:ea typeface=""/>
      <a:cs typeface=""/>
    </a:majorFont>
    <a:minorFont>
      <a:latin typeface="Constanti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11898</TotalTime>
  <Words>1950</Words>
  <Application>Microsoft Office PowerPoint</Application>
  <PresentationFormat>On-screen Show (4:3)</PresentationFormat>
  <Paragraphs>421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NL PP THEME</vt:lpstr>
      <vt:lpstr>Vessel Arrest &amp; Custody Services An Overview   G. Robert Toney May 2015  </vt:lpstr>
      <vt:lpstr>Corporate Overview</vt:lpstr>
      <vt:lpstr>Custody Assignment Evaluation &amp; Goals</vt:lpstr>
      <vt:lpstr>Vessel Arrest Services</vt:lpstr>
      <vt:lpstr>Crew Evaluation  </vt:lpstr>
      <vt:lpstr>Insurance Matters</vt:lpstr>
      <vt:lpstr>Preparation For Court Sale</vt:lpstr>
      <vt:lpstr> Representative Ship Sales</vt:lpstr>
      <vt:lpstr>Custody Case Studies</vt:lpstr>
      <vt:lpstr>M/V Blue Emerald</vt:lpstr>
      <vt:lpstr>Hannah Marine Fleet</vt:lpstr>
      <vt:lpstr>F/V Lady Elizabeth</vt:lpstr>
      <vt:lpstr>Ikaria Maritime Attachment</vt:lpstr>
      <vt:lpstr>M/S Regal Empress</vt:lpstr>
    </vt:vector>
  </TitlesOfParts>
  <Company>National Liquidators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G. R. Toney</dc:creator>
  <cp:lastModifiedBy>Raul A. Alcazar</cp:lastModifiedBy>
  <cp:revision>723</cp:revision>
  <dcterms:created xsi:type="dcterms:W3CDTF">2005-11-21T18:04:19Z</dcterms:created>
  <dcterms:modified xsi:type="dcterms:W3CDTF">2015-05-16T16:03:36Z</dcterms:modified>
</cp:coreProperties>
</file>