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2"/>
  </p:notesMasterIdLst>
  <p:handoutMasterIdLst>
    <p:handoutMasterId r:id="rId23"/>
  </p:handoutMasterIdLst>
  <p:sldIdLst>
    <p:sldId id="295" r:id="rId2"/>
    <p:sldId id="321" r:id="rId3"/>
    <p:sldId id="382" r:id="rId4"/>
    <p:sldId id="381" r:id="rId5"/>
    <p:sldId id="377" r:id="rId6"/>
    <p:sldId id="383" r:id="rId7"/>
    <p:sldId id="379" r:id="rId8"/>
    <p:sldId id="380" r:id="rId9"/>
    <p:sldId id="370" r:id="rId10"/>
    <p:sldId id="274" r:id="rId11"/>
    <p:sldId id="348" r:id="rId12"/>
    <p:sldId id="364" r:id="rId13"/>
    <p:sldId id="363" r:id="rId14"/>
    <p:sldId id="384" r:id="rId15"/>
    <p:sldId id="371" r:id="rId16"/>
    <p:sldId id="354" r:id="rId17"/>
    <p:sldId id="372" r:id="rId18"/>
    <p:sldId id="378" r:id="rId19"/>
    <p:sldId id="385" r:id="rId20"/>
    <p:sldId id="386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5B25F"/>
    <a:srgbClr val="CEBE78"/>
    <a:srgbClr val="E0C79A"/>
    <a:srgbClr val="ECEADC"/>
    <a:srgbClr val="3B634B"/>
    <a:srgbClr val="4B7D5F"/>
    <a:srgbClr val="339933"/>
    <a:srgbClr val="008000"/>
    <a:srgbClr val="0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87124" autoAdjust="0"/>
  </p:normalViewPr>
  <p:slideViewPr>
    <p:cSldViewPr>
      <p:cViewPr>
        <p:scale>
          <a:sx n="70" d="100"/>
          <a:sy n="70" d="100"/>
        </p:scale>
        <p:origin x="-144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028" y="107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pc="0"/>
            </a:pPr>
            <a:r>
              <a:rPr lang="en-US" b="0" spc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Assignments</a:t>
            </a:r>
            <a:endParaRPr lang="en-US" b="0" spc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c:rich>
      </c:tx>
      <c:layout>
        <c:manualLayout>
          <c:xMode val="edge"/>
          <c:yMode val="edge"/>
          <c:x val="0.32630850687100293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4270842411179949E-2"/>
          <c:y val="0.23533701904283241"/>
          <c:w val="0.51530583893246362"/>
          <c:h val="0.6831026972692244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Assignments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Mortgage Enforcement</c:v>
                </c:pt>
                <c:pt idx="1">
                  <c:v>Necessaries</c:v>
                </c:pt>
                <c:pt idx="2">
                  <c:v>Crew Claims</c:v>
                </c:pt>
                <c:pt idx="3">
                  <c:v>Security for Disputes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4</c:v>
                </c:pt>
                <c:pt idx="3">
                  <c:v>11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56269512030329749"/>
          <c:y val="0.19315798291171049"/>
          <c:w val="0.39172189220878095"/>
          <c:h val="0.66733279869090434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Assignments</a:t>
            </a:r>
          </a:p>
        </c:rich>
      </c:tx>
      <c:layout>
        <c:manualLayout>
          <c:xMode val="edge"/>
          <c:yMode val="edge"/>
          <c:x val="0.28045759648896346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7205369820575709E-2"/>
          <c:y val="0.19218300298669561"/>
          <c:w val="0.65721591153564829"/>
          <c:h val="0.56164381391981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Assignments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22608278473387547"/>
                  <c:y val="-1.229115757082088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Mortgage Enforcement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howCatName val="1"/>
            </c:dLbl>
            <c:dLbl>
              <c:idx val="1"/>
              <c:layout>
                <c:manualLayout>
                  <c:x val="-7.0249774106105584E-2"/>
                  <c:y val="-1.605877390326208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S</a:t>
                    </a:r>
                    <a:r>
                      <a:rPr lang="en-US" dirty="0" smtClean="0"/>
                      <a:t>alvage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Claim</a:t>
                    </a:r>
                    <a:endParaRPr lang="en-US" dirty="0"/>
                  </a:p>
                </c:rich>
              </c:tx>
              <c:showCatName val="1"/>
            </c:dLbl>
            <c:dLbl>
              <c:idx val="2"/>
              <c:layout>
                <c:manualLayout>
                  <c:x val="0.32650251710339501"/>
                  <c:y val="-4.6110055208616163E-2"/>
                </c:manualLayout>
              </c:layout>
              <c:spPr/>
              <c:txPr>
                <a:bodyPr/>
                <a:lstStyle/>
                <a:p>
                  <a:pPr marL="0" indent="0">
                    <a:defRPr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</a:defRPr>
                  </a:pPr>
                  <a:endParaRPr lang="en-US"/>
                </a:p>
              </c:txPr>
              <c:showCatName val="1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defRPr>
                </a:pPr>
                <a:endParaRPr lang="en-US"/>
              </a:p>
            </c:txPr>
            <c:showCatName val="1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Sheet1!$A$2:$A$4</c:f>
              <c:strCache>
                <c:ptCount val="3"/>
                <c:pt idx="0">
                  <c:v>Mortgage Enforcement</c:v>
                </c:pt>
                <c:pt idx="1">
                  <c:v>Salvage Claim</c:v>
                </c:pt>
                <c:pt idx="2">
                  <c:v>Crew Claim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94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463768115942202E-2"/>
          <c:y val="5.3731773111694414E-2"/>
          <c:w val="0.91049382716049465"/>
          <c:h val="0.6251284214473196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Cost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9500</c:v>
                </c:pt>
                <c:pt idx="1">
                  <c:v>19000</c:v>
                </c:pt>
                <c:pt idx="2">
                  <c:v>28500</c:v>
                </c:pt>
                <c:pt idx="3">
                  <c:v>38000</c:v>
                </c:pt>
                <c:pt idx="4">
                  <c:v>47500</c:v>
                </c:pt>
                <c:pt idx="5">
                  <c:v>49500</c:v>
                </c:pt>
                <c:pt idx="6">
                  <c:v>51500</c:v>
                </c:pt>
                <c:pt idx="7">
                  <c:v>53500</c:v>
                </c:pt>
                <c:pt idx="8">
                  <c:v>55500</c:v>
                </c:pt>
              </c:numCache>
            </c:numRef>
          </c:val>
        </c:ser>
        <c:marker val="1"/>
        <c:axId val="85098880"/>
        <c:axId val="85100416"/>
      </c:lineChart>
      <c:catAx>
        <c:axId val="85098880"/>
        <c:scaling>
          <c:orientation val="minMax"/>
        </c:scaling>
        <c:delete val="1"/>
        <c:axPos val="b"/>
        <c:numFmt formatCode="General" sourceLinked="1"/>
        <c:tickLblPos val="none"/>
        <c:crossAx val="85100416"/>
        <c:crosses val="autoZero"/>
        <c:auto val="1"/>
        <c:lblAlgn val="ctr"/>
        <c:lblOffset val="100"/>
      </c:catAx>
      <c:valAx>
        <c:axId val="85100416"/>
        <c:scaling>
          <c:orientation val="minMax"/>
        </c:scaling>
        <c:delete val="1"/>
        <c:axPos val="l"/>
        <c:majorGridlines>
          <c:spPr>
            <a:ln>
              <a:solidFill>
                <a:schemeClr val="bg2">
                  <a:lumMod val="50000"/>
                </a:schemeClr>
              </a:solidFill>
            </a:ln>
          </c:spPr>
        </c:majorGridlines>
        <c:numFmt formatCode="General" sourceLinked="1"/>
        <c:tickLblPos val="none"/>
        <c:crossAx val="850988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D15A46D-8E90-43BB-83D8-82E250C3824C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National Maritime Services</a:t>
            </a:r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C9496C-1DAF-4E60-8A6E-B89A301913B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4735456-0B56-4FD6-A6C9-D54D5990915A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National Maritime Services</a:t>
            </a:r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C0B941B-DCB6-4D15-9E73-896F99CD739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D9929F2-FADF-4CB9-9170-632C56F6A9E6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AFCA7-08BC-4867-9CF9-1D9C9BF3AC9D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B3D3392-8C5E-478D-9A3F-637E3477FFDE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155448" lvl="1" indent="-457200">
              <a:lnSpc>
                <a:spcPct val="150000"/>
              </a:lnSpc>
              <a:spcBef>
                <a:spcPts val="800"/>
              </a:spcBef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Maritime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AFCA7-08BC-4867-9CF9-1D9C9BF3AC9D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B3D3392-8C5E-478D-9A3F-637E3477FFDE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AFCA7-08BC-4867-9CF9-1D9C9BF3AC9D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B3D3392-8C5E-478D-9A3F-637E3477FFDE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AFCA7-08BC-4867-9CF9-1D9C9BF3AC9D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B3D3392-8C5E-478D-9A3F-637E3477FFDE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AFCA7-08BC-4867-9CF9-1D9C9BF3AC9D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B3D3392-8C5E-478D-9A3F-637E3477FFDE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0" y="4343400"/>
            <a:ext cx="5486400" cy="4114800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Maritime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0" y="4343400"/>
            <a:ext cx="5486400" cy="4114800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Maritime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Maritime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>
            <a:noAutofit/>
          </a:bodyPr>
          <a:lstStyle/>
          <a:p>
            <a:pPr algn="l">
              <a:buNone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267200"/>
          </a:xfrm>
        </p:spPr>
        <p:txBody>
          <a:bodyPr>
            <a:normAutofit fontScale="40000" lnSpcReduction="20000"/>
          </a:bodyPr>
          <a:lstStyle/>
          <a:p>
            <a:pPr marL="403225" indent="-3460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90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8839201"/>
            <a:ext cx="5410200" cy="15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Maritime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612648" lvl="2" indent="-495300">
              <a:spcBef>
                <a:spcPts val="0"/>
              </a:spcBef>
            </a:pPr>
            <a:endParaRPr lang="en-US" sz="900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lang="en-US" sz="44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7432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lang="en-US" sz="3000" kern="1200" baseline="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Body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NMS Secondary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  <a:prstGeom prst="rect">
            <a:avLst/>
          </a:prstGeom>
        </p:spPr>
        <p:txBody>
          <a:bodyPr/>
          <a:lstStyle>
            <a:lvl1pPr>
              <a:defRPr sz="280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1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NMS Secondary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7362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399"/>
            <a:ext cx="4038600" cy="373380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73379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NMS Secondary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460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460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NMS Secondary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NMS Secondary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lang="en-US" sz="20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762000"/>
            <a:ext cx="5111750" cy="4800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NMS Secondary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486400" cy="304800"/>
          </a:xfrm>
          <a:prstGeom prst="rect">
            <a:avLst/>
          </a:prstGeom>
        </p:spPr>
        <p:txBody>
          <a:bodyPr anchor="b"/>
          <a:lstStyle>
            <a:lvl1pPr algn="ctr">
              <a:defRPr sz="16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09600"/>
            <a:ext cx="5486400" cy="3883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953000"/>
            <a:ext cx="5486400" cy="1033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NMS Last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frontdesk\Desktop\PPT NMS Them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frontdesk\Desktop\PPT NMS Theme First 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6982"/>
            <a:ext cx="9144000" cy="7064982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2057400"/>
            <a:ext cx="7772400" cy="1524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524000"/>
          </a:xfrm>
        </p:spPr>
        <p:txBody>
          <a:bodyPr/>
          <a:lstStyle/>
          <a:p>
            <a:r>
              <a:rPr lang="en-US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Commercial Vessel </a:t>
            </a:r>
            <a:r>
              <a:rPr lang="en-US" spc="300" dirty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Arrest</a:t>
            </a:r>
            <a:br>
              <a:rPr lang="en-US" spc="300" dirty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pc="300" dirty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A Ship Custodian’s Perspective</a:t>
            </a:r>
            <a:r>
              <a:rPr lang="en-US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spc="300" dirty="0">
              <a:solidFill>
                <a:srgbClr val="CEBE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Insurance Issues</a:t>
            </a:r>
            <a:endParaRPr lang="en-US" sz="44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962400" y="1905000"/>
            <a:ext cx="4648200" cy="1524000"/>
          </a:xfrm>
        </p:spPr>
        <p:txBody>
          <a:bodyPr/>
          <a:lstStyle/>
          <a:p>
            <a:pPr marL="612648" lvl="3" indent="-3810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  <a:r>
              <a:rPr lang="en-US" sz="1800" b="1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Owner’s existing coverage</a:t>
            </a: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Payment status of premiums/calls </a:t>
            </a: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Affect of arrest/seizure</a:t>
            </a: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Naming additional insured(s)</a:t>
            </a:r>
          </a:p>
        </p:txBody>
      </p:sp>
      <p:pic>
        <p:nvPicPr>
          <p:cNvPr id="6147" name="Picture 3" descr="C:\Documents and Settings\alaynag\Local Settings\Temporary Internet Files\Content.IE5\ITC7GQQZ\MPj0438585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914400" y="2438400"/>
            <a:ext cx="302342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3962400" y="3505200"/>
            <a:ext cx="472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648" lvl="3" indent="-381000" algn="l">
              <a:spcAft>
                <a:spcPts val="600"/>
              </a:spcAft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  <a:r>
              <a:rPr lang="en-US" sz="1800" b="1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Replacement coverage</a:t>
            </a:r>
          </a:p>
          <a:p>
            <a:pPr marL="1069848" lvl="4" indent="-3810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Custodian’s liability</a:t>
            </a:r>
          </a:p>
          <a:p>
            <a:pPr marL="1069848" lvl="4" indent="-3810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Hull &amp; machinery, P&amp;I, pollution</a:t>
            </a:r>
          </a:p>
          <a:p>
            <a:pPr marL="1069848" lvl="4" indent="-3810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Relocation/final transit and port risk</a:t>
            </a:r>
          </a:p>
          <a:p>
            <a:pPr marL="1069848" lvl="4" indent="-3810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Fixed premium/Limited term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BSO Proposal Project\Security Room (8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502150"/>
            <a:ext cx="1655618" cy="1517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114800" y="2895600"/>
            <a:ext cx="1581150" cy="14054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762000"/>
          </a:xfrm>
        </p:spPr>
        <p:txBody>
          <a:bodyPr/>
          <a:lstStyle/>
          <a:p>
            <a:r>
              <a:rPr lang="en-US" sz="3600" spc="3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40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epresentative </a:t>
            </a:r>
            <a:r>
              <a:rPr sz="4000" dirty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40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hip </a:t>
            </a:r>
            <a:r>
              <a:rPr sz="4000" dirty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40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ales</a:t>
            </a:r>
            <a:endParaRPr lang="en-US" sz="4000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038600" y="4343400"/>
            <a:ext cx="3581400" cy="15240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Accumarine Assets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 Inland push boats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8 Double skin tank barges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 locations (AL &amp; TX)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Sold at auction &amp; post-sale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6 different buyers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$7 million+ cumulative price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715000" y="2895600"/>
            <a:ext cx="3429000" cy="1524000"/>
          </a:xfrm>
        </p:spPr>
        <p:txBody>
          <a:bodyPr/>
          <a:lstStyle/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M/T Blue Jasper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105,905 dwt Aframax tanker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NMS court-appointed custodian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Collaborated with another S&amp;P broker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Validated commercial reasonableness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$42.5 million sales price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Picture 2" descr="\\natliquidators.com\nldata\Company\Boats\PictureArchive\22000-22999\22023\22023 Yosemite 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76400"/>
            <a:ext cx="1554347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371600" y="1524000"/>
            <a:ext cx="3810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M/V Yosemite</a:t>
            </a:r>
          </a:p>
          <a:p>
            <a:pPr marL="612648" lvl="3" indent="-3810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28,019 dwt bulk carrier</a:t>
            </a:r>
          </a:p>
          <a:p>
            <a:pPr marL="612648" lvl="3" indent="-3810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Eastwind bankruptcy asset</a:t>
            </a:r>
          </a:p>
          <a:p>
            <a:pPr marL="612648" lvl="3" indent="-3810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Canadian auction &amp; location</a:t>
            </a:r>
          </a:p>
          <a:p>
            <a:pPr marL="612648" lvl="3" indent="-3810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Utilized crew to make ship “sale ready”</a:t>
            </a:r>
          </a:p>
          <a:p>
            <a:pPr marL="612648" lvl="3" indent="-3810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Oversaw court sale </a:t>
            </a:r>
            <a:r>
              <a:rPr lang="en-US" sz="1400" b="1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&amp;</a:t>
            </a:r>
            <a:r>
              <a:rPr lang="en-US" sz="14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staffed auction</a:t>
            </a:r>
          </a:p>
          <a:p>
            <a:pPr marL="612648" lvl="3" indent="-3810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$6 million+ sales price </a:t>
            </a:r>
          </a:p>
        </p:txBody>
      </p:sp>
    </p:spTree>
    <p:extLst>
      <p:ext uri="{BB962C8B-B14F-4D97-AF65-F5344CB8AC3E}">
        <p14:creationId xmlns:p14="http://schemas.microsoft.com/office/powerpoint/2010/main" xmlns="" val="26709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14600"/>
            <a:ext cx="8839200" cy="1371600"/>
          </a:xfrm>
          <a:effectLst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n-US" sz="4800" dirty="0" smtClean="0">
                <a:solidFill>
                  <a:srgbClr val="CEBE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Custody Case Examples</a:t>
            </a:r>
            <a:endParaRPr lang="en-US" sz="4800" spc="300" dirty="0">
              <a:ln>
                <a:noFill/>
              </a:ln>
              <a:solidFill>
                <a:srgbClr val="CEBE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sz="40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M/V Blue Emerald</a:t>
            </a:r>
            <a:endParaRPr lang="en-US" sz="40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209800"/>
            <a:ext cx="6248400" cy="2971800"/>
          </a:xfrm>
        </p:spPr>
        <p:txBody>
          <a:bodyPr/>
          <a:lstStyle/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51,332 dwt product tanker, 2009 build, Singapore registry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Ship mortgage foreclosure - Korea Line (Singapore)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Houston, Texas, USA location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80 day custody period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Reduced crew to minimum safe manning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Arranged short-term port risk insurance and P&amp;I coverage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Negotiated less-expensive berth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Resolved complicated crew pay issues - diverse group of claimants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Managed crew injury claim – maintenance &amp; cure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Assisted in vessel transfer to subsequent owner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4" descr="blue emerald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460977"/>
            <a:ext cx="2362200" cy="2187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nding_tanks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489200"/>
            <a:ext cx="2438400" cy="223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5400" cy="838200"/>
          </a:xfrm>
        </p:spPr>
        <p:txBody>
          <a:bodyPr/>
          <a:lstStyle/>
          <a:p>
            <a:r>
              <a:rPr lang="en-US" sz="40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Ikaria Maritime Attachment</a:t>
            </a:r>
            <a:endParaRPr lang="en-US" sz="40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2286000"/>
            <a:ext cx="6248400" cy="2971800"/>
          </a:xfrm>
        </p:spPr>
        <p:txBody>
          <a:bodyPr/>
          <a:lstStyle/>
          <a:p>
            <a:pPr marL="612648" indent="-384048">
              <a:lnSpc>
                <a:spcPct val="150000"/>
              </a:lnSpc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Claim resulted from CCNI Antartico accident in Ecuador</a:t>
            </a:r>
          </a:p>
          <a:p>
            <a:pPr marL="612648" indent="-384048">
              <a:lnSpc>
                <a:spcPct val="150000"/>
              </a:lnSpc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Simultaneous bunkers &amp; container attachments in 4 US ports</a:t>
            </a:r>
          </a:p>
          <a:p>
            <a:pPr marL="612648" indent="-384048">
              <a:lnSpc>
                <a:spcPct val="150000"/>
              </a:lnSpc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Determined port arrival details of each ship</a:t>
            </a:r>
          </a:p>
          <a:p>
            <a:pPr marL="612648" indent="-384048">
              <a:lnSpc>
                <a:spcPct val="150000"/>
              </a:lnSpc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Confirmed recent bunker purchases</a:t>
            </a:r>
          </a:p>
          <a:p>
            <a:pPr marL="612648" indent="-384048">
              <a:lnSpc>
                <a:spcPct val="150000"/>
              </a:lnSpc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Developed plan to offload and store bunkers</a:t>
            </a:r>
          </a:p>
          <a:p>
            <a:pPr marL="612648" indent="-384048">
              <a:lnSpc>
                <a:spcPct val="150000"/>
              </a:lnSpc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Claimant received alternate collateral quickly</a:t>
            </a:r>
          </a:p>
          <a:p>
            <a:endParaRPr lang="en-US" sz="20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609600"/>
          </a:xfrm>
          <a:effectLst/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Hannah Marine Fleet</a:t>
            </a:r>
            <a:endParaRPr lang="en-US" sz="40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352800" y="2362200"/>
            <a:ext cx="5791200" cy="2362200"/>
          </a:xfrm>
        </p:spPr>
        <p:txBody>
          <a:bodyPr/>
          <a:lstStyle/>
          <a:p>
            <a:pPr marL="612648" lvl="3" indent="-381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Fleet of 12 tugs &amp; 9 barges</a:t>
            </a:r>
          </a:p>
          <a:p>
            <a:pPr marL="612648" lvl="3" indent="-381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Retained by mortgagee bank</a:t>
            </a:r>
          </a:p>
          <a:p>
            <a:pPr marL="612648" lvl="3" indent="-381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Cooperative owner surrendered vessels</a:t>
            </a:r>
          </a:p>
          <a:p>
            <a:pPr marL="612648" lvl="3" indent="-381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Collateral located in 4 different jurisdictions</a:t>
            </a:r>
          </a:p>
          <a:p>
            <a:pPr marL="612648" lvl="3" indent="-381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Provided security, dockage, maintenance, port risk &amp; COFR</a:t>
            </a:r>
          </a:p>
          <a:p>
            <a:pPr marL="612648" lvl="3" indent="-381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Substantial interaction with US Coast Guard</a:t>
            </a:r>
          </a:p>
          <a:p>
            <a:pPr marL="612648" lvl="3" indent="-381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Other liens necessitated subsequent arrest and judicial sale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460172"/>
            <a:ext cx="2362200" cy="2264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82000" cy="762000"/>
          </a:xfrm>
          <a:effectLst/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F/V Lady Elizabeth</a:t>
            </a:r>
            <a:endParaRPr lang="en-US" sz="40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981200"/>
            <a:ext cx="6705600" cy="3200400"/>
          </a:xfrm>
        </p:spPr>
        <p:txBody>
          <a:bodyPr/>
          <a:lstStyle/>
          <a:p>
            <a:pPr marL="612648" lvl="3" indent="-3810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35 meter commercial fishing vessel, 2000 build, US flag</a:t>
            </a:r>
          </a:p>
          <a:p>
            <a:pPr marL="612648" lvl="3" indent="-3810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Retained by mortgagee bank</a:t>
            </a:r>
          </a:p>
          <a:p>
            <a:pPr marL="612648" lvl="3" indent="-3810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Self-help recovery, located in Costa Rica</a:t>
            </a:r>
          </a:p>
          <a:p>
            <a:pPr marL="612648" lvl="3" indent="-3810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Negotiated release from other Costa Rican claimants</a:t>
            </a:r>
          </a:p>
          <a:p>
            <a:pPr marL="612648" lvl="3" indent="-3810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Relocated to favorable jurisdiction for arrest &amp; judicial sale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atliquidators.com\nldata\Company\Boats\PictureArchive\20000-20999\20132\20132 (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2443655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686800" cy="838200"/>
          </a:xfrm>
          <a:effectLst/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M/T Fase</a:t>
            </a:r>
            <a:endParaRPr lang="en-US" sz="44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2057400"/>
            <a:ext cx="6476999" cy="3124200"/>
          </a:xfrm>
        </p:spPr>
        <p:txBody>
          <a:bodyPr/>
          <a:lstStyle/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16,750 dwt combined oil &amp; chemical tanker, 2004 build, Liberia flag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Ship mortgage foreclosure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Located in Houston, Texas, USA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121 day custody period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Required bio-diesel cargo offload/hired additional AMO crew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Completed life raft certification to enhance value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Mortgagee acquired at auction (credit bid) &amp; continued trading</a:t>
            </a:r>
            <a:endParaRPr lang="en-US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atliquidators.com\nldata\Company\Boats\PictureArchive\20000-20999\20132\20132 (23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2400" y="2362200"/>
            <a:ext cx="2443479" cy="2290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762000"/>
          </a:xfrm>
          <a:effectLst/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M/S Regal Empress</a:t>
            </a:r>
            <a:endParaRPr lang="en-US" sz="44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667001" y="2057400"/>
            <a:ext cx="6476999" cy="3429000"/>
          </a:xfrm>
        </p:spPr>
        <p:txBody>
          <a:bodyPr/>
          <a:lstStyle/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1,475 passenger cruise ship, 900 crew, 1953 build, 1983 refit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Necessaries claim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57 day custody period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Significant communication to ensure ship officer’s assistance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Offload of 1.000+ passengers &amp; luggage, return transportation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Repatriated 260 crew, provided escorts for immigration purposes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Considerable interaction with INS (immigration officials)</a:t>
            </a:r>
            <a:endParaRPr lang="en-US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534400" cy="838200"/>
          </a:xfrm>
          <a:effectLst/>
        </p:spPr>
        <p:txBody>
          <a:bodyPr/>
          <a:lstStyle/>
          <a:p>
            <a:r>
              <a:rPr lang="en-US" sz="40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M/V Casino Royale Arrest</a:t>
            </a:r>
            <a:endParaRPr lang="en-US" sz="40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2057400"/>
            <a:ext cx="6248400" cy="3276600"/>
          </a:xfrm>
        </p:spPr>
        <p:txBody>
          <a:bodyPr/>
          <a:lstStyle/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178 cabin gaming cruise ship, 1975 build, Bahamas flag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Located in Bahamas/retained by Bahamian Admiralty Marshal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Required significant interaction with Bahamian government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Alternative claims to gaming equipment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Repatriated unnecessary crew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Contingency case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Vessel ultimately sold as scrap</a:t>
            </a:r>
          </a:p>
          <a:p>
            <a:endParaRPr lang="en-US" dirty="0" smtClean="0"/>
          </a:p>
          <a:p>
            <a:pPr marL="612648" lvl="3" indent="-381000">
              <a:buFont typeface="Arial" pitchFamily="34" charset="0"/>
              <a:buChar char="•"/>
            </a:pPr>
            <a:endParaRPr lang="en-US" dirty="0" smtClean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614" y="2438400"/>
            <a:ext cx="2379786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914400"/>
          </a:xfrm>
        </p:spPr>
        <p:txBody>
          <a:bodyPr/>
          <a:lstStyle/>
          <a:p>
            <a:r>
              <a:rPr lang="en-US" sz="4400" dirty="0" smtClean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Company Profile</a:t>
            </a:r>
            <a:endParaRPr lang="en-US" dirty="0">
              <a:solidFill>
                <a:srgbClr val="CEBE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41960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National Maritime </a:t>
            </a:r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Services</a:t>
            </a: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806450" indent="-233363">
              <a:spcBef>
                <a:spcPts val="0"/>
              </a:spcBef>
            </a:pPr>
            <a:r>
              <a:rPr 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Substitute </a:t>
            </a:r>
            <a:r>
              <a:rPr 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custodian for domestic ships &amp; yacht arrests</a:t>
            </a:r>
          </a:p>
          <a:p>
            <a:pPr marL="806450" indent="-233363">
              <a:spcBef>
                <a:spcPts val="0"/>
              </a:spcBef>
            </a:pPr>
            <a:r>
              <a:rPr 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International custody management for mortgagee banks</a:t>
            </a:r>
          </a:p>
          <a:p>
            <a:pPr marL="806450" indent="-233363">
              <a:spcBef>
                <a:spcPts val="0"/>
              </a:spcBef>
            </a:pPr>
            <a:r>
              <a:rPr 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Sale of commercial vessels</a:t>
            </a:r>
          </a:p>
          <a:p>
            <a:pPr marL="806450" indent="-233363">
              <a:spcBef>
                <a:spcPts val="0"/>
              </a:spcBef>
            </a:pPr>
            <a:r>
              <a:rPr 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Storage of federally-seized vessels &amp; </a:t>
            </a:r>
            <a:r>
              <a:rPr 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aircraft</a:t>
            </a:r>
          </a:p>
          <a:p>
            <a:pPr marL="806450" indent="-233363">
              <a:spcBef>
                <a:spcPts val="0"/>
              </a:spcBef>
            </a:pPr>
            <a:endParaRPr lang="en-US" sz="20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806450" indent="-233363">
              <a:spcBef>
                <a:spcPts val="0"/>
              </a:spcBef>
              <a:buNone/>
            </a:pPr>
            <a:endParaRPr lang="en-US" sz="14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806450" indent="-233363"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National Liquidators (affiliate</a:t>
            </a:r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</a:p>
          <a:p>
            <a:pPr marL="806450" indent="-233363" algn="ctr">
              <a:spcBef>
                <a:spcPts val="0"/>
              </a:spcBef>
              <a:buNone/>
            </a:pPr>
            <a:endParaRPr lang="en-US" sz="16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806450" indent="-233363">
              <a:spcBef>
                <a:spcPts val="0"/>
              </a:spcBef>
            </a:pPr>
            <a:r>
              <a:rPr 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Domestic recovery of pleasure yachts &amp; aircraft</a:t>
            </a:r>
          </a:p>
          <a:p>
            <a:pPr marL="806450" indent="-233363">
              <a:spcBef>
                <a:spcPts val="0"/>
              </a:spcBef>
            </a:pPr>
            <a:r>
              <a:rPr 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Sale of recovered collateral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534400" cy="838200"/>
          </a:xfrm>
          <a:effectLst/>
        </p:spPr>
        <p:txBody>
          <a:bodyPr/>
          <a:lstStyle/>
          <a:p>
            <a:r>
              <a:rPr lang="en-US" sz="40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Recent Events Affecting Arrest</a:t>
            </a:r>
            <a:endParaRPr lang="en-US" sz="40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2286000"/>
            <a:ext cx="6248400" cy="2819400"/>
          </a:xfrm>
        </p:spPr>
        <p:txBody>
          <a:bodyPr/>
          <a:lstStyle/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Move towards traditional Rule B attachments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Shippers filing Chapter 11</a:t>
            </a:r>
          </a:p>
          <a:p>
            <a:endParaRPr lang="en-US" dirty="0" smtClean="0"/>
          </a:p>
          <a:p>
            <a:pPr marL="612648" lvl="3" indent="-381000">
              <a:buFont typeface="Arial" pitchFamily="34" charset="0"/>
              <a:buChar char="•"/>
            </a:pPr>
            <a:endParaRPr lang="en-US" dirty="0" smtClean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614" y="2438400"/>
            <a:ext cx="2379786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467600" cy="6858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Long-term Business Relationships</a:t>
            </a:r>
            <a:endParaRPr lang="en-US" sz="4000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rgbClr val="CEBE78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" y="1524000"/>
            <a:ext cx="8763000" cy="402031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bg2"/>
                </a:solidFill>
                <a:effectLst/>
                <a:latin typeface="Calibri" pitchFamily="34" charset="0"/>
                <a:cs typeface="Times New Roman" pitchFamily="18" charset="0"/>
              </a:rPr>
              <a:t>National Maritime Services maintains relationships with a diverse referral base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1800" dirty="0" smtClean="0">
                <a:solidFill>
                  <a:schemeClr val="bg2"/>
                </a:solidFill>
                <a:effectLst/>
                <a:latin typeface="Calibri" pitchFamily="34" charset="0"/>
                <a:cs typeface="Times New Roman" pitchFamily="18" charset="0"/>
              </a:rPr>
              <a:t>	</a:t>
            </a:r>
            <a:endParaRPr lang="en-US" sz="1000" dirty="0" smtClean="0">
              <a:solidFill>
                <a:schemeClr val="bg2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4462463" lvl="8" indent="-231775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Mortgagee banks</a:t>
            </a:r>
          </a:p>
          <a:p>
            <a:pPr marL="4462463" lvl="8" indent="-231775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Admiralty attorneys</a:t>
            </a:r>
          </a:p>
          <a:p>
            <a:pPr marL="4462463" lvl="8" indent="-231775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Necessaries providers</a:t>
            </a:r>
          </a:p>
          <a:p>
            <a:pPr marL="4462463" lvl="8" indent="-231775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Government agencies</a:t>
            </a:r>
          </a:p>
          <a:p>
            <a:pPr algn="ctr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2400" y="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26" name="Picture 2" descr="C:\Documents and Settings\alaynag\Local Settings\Temporary Internet Files\Content.IE5\ZLL55YHB\MP900385345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209800" y="2590800"/>
            <a:ext cx="1752600" cy="2453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/>
          <a:lstStyle/>
          <a:p>
            <a:r>
              <a:rPr lang="en-US" sz="3600" dirty="0" smtClean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Initial Reason for Arrest/Attachment</a:t>
            </a:r>
            <a:endParaRPr lang="en-US" sz="3600" dirty="0">
              <a:solidFill>
                <a:srgbClr val="CEBE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	</a:t>
            </a:r>
          </a:p>
          <a:p>
            <a:pPr algn="ctr">
              <a:lnSpc>
                <a:spcPct val="150000"/>
              </a:lnSpc>
              <a:buNone/>
            </a:pPr>
            <a:endParaRPr lang="en-US" sz="1000" dirty="0" smtClean="0">
              <a:solidFill>
                <a:schemeClr val="bg2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600200"/>
            <a:ext cx="4038599" cy="446087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CEBE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Commercial Ships</a:t>
            </a:r>
            <a:endParaRPr lang="en-US" sz="2400" dirty="0">
              <a:solidFill>
                <a:srgbClr val="CEBE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</p:nvPr>
        </p:nvGraphicFramePr>
        <p:xfrm>
          <a:off x="4191000" y="2133600"/>
          <a:ext cx="4953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228600" y="2133600"/>
          <a:ext cx="4648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Placeholder 4"/>
          <p:cNvSpPr txBox="1">
            <a:spLocks/>
          </p:cNvSpPr>
          <p:nvPr/>
        </p:nvSpPr>
        <p:spPr>
          <a:xfrm>
            <a:off x="304800" y="1600200"/>
            <a:ext cx="4038599" cy="446087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5B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Yachts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5B2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838200"/>
          </a:xfrm>
          <a:prstGeom prst="rect">
            <a:avLst/>
          </a:prstGeom>
        </p:spPr>
        <p:txBody>
          <a:bodyPr/>
          <a:lstStyle/>
          <a:p>
            <a:r>
              <a:rPr lang="en-US" sz="38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Mortgage Enforcement Options</a:t>
            </a:r>
            <a:endParaRPr lang="en-US" sz="3800" dirty="0">
              <a:solidFill>
                <a:srgbClr val="CEBE78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81400" y="1676400"/>
            <a:ext cx="5181600" cy="38862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Preliminary evaluation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Assess various scenarios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Determine best course of action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Judicial foreclosure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Self-help &amp; relocation to preferential jurisdiction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Contractual remedies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Execute stock power/convey ownership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Right of offset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Asset disposition – sell or operate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11" name="Content Placeholder 10" descr="image00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905000"/>
            <a:ext cx="2343705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838200"/>
          </a:xfrm>
        </p:spPr>
        <p:txBody>
          <a:bodyPr/>
          <a:lstStyle/>
          <a:p>
            <a:r>
              <a:rPr lang="en-US" sz="44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 Custody Assignments</a:t>
            </a:r>
            <a:endParaRPr lang="en-US" sz="4400" dirty="0">
              <a:solidFill>
                <a:srgbClr val="CEBE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4114800"/>
            <a:ext cx="4648200" cy="1600200"/>
          </a:xfrm>
        </p:spPr>
        <p:txBody>
          <a:bodyPr/>
          <a:lstStyle/>
          <a:p>
            <a:pPr marL="1035050" lvl="1" indent="-5778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Ensure safety of vessel &amp; crew</a:t>
            </a:r>
          </a:p>
          <a:p>
            <a:pPr marL="1035050" lvl="1" indent="-5778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Control costs</a:t>
            </a:r>
          </a:p>
          <a:p>
            <a:pPr marL="1035050" lvl="1" indent="-5778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Preserve/enhance vessel value</a:t>
            </a:r>
          </a:p>
          <a:p>
            <a:pPr marL="1035050" lvl="1" indent="-5778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Prevent additional liens</a:t>
            </a:r>
          </a:p>
        </p:txBody>
      </p:sp>
      <p:pic>
        <p:nvPicPr>
          <p:cNvPr id="4" name="Picture 4" descr="C:\Documents and Settings\alaynag\Local Settings\Temporary Internet Files\Content.IE5\8GN886AC\MPj044236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57400"/>
            <a:ext cx="3175507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4191000" y="2209800"/>
            <a:ext cx="457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35050" lvl="1" indent="-57785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Determine required resources </a:t>
            </a:r>
          </a:p>
          <a:p>
            <a:pPr marL="1035050" lvl="1" indent="-57785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Estimate ship value</a:t>
            </a:r>
          </a:p>
          <a:p>
            <a:pPr marL="1035050" lvl="1" indent="-57785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Consider nature of claim</a:t>
            </a:r>
          </a:p>
          <a:p>
            <a:pPr marL="1035050" lvl="1" indent="-57785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Assess creditworthiness of parties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8200" y="1752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Evaluation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36531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Goals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/>
          <a:lstStyle/>
          <a:p>
            <a:r>
              <a:rPr lang="en-US" sz="36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Voluntary Surrender/Abandonment</a:t>
            </a:r>
            <a:r>
              <a:rPr lang="en-US" sz="44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dirty="0">
              <a:solidFill>
                <a:srgbClr val="CEBE78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743200" y="2057400"/>
            <a:ext cx="4876800" cy="1219200"/>
          </a:xfrm>
        </p:spPr>
        <p:txBody>
          <a:bodyPr/>
          <a:lstStyle/>
          <a:p>
            <a:pPr marL="612648" lvl="3" indent="-3810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Immediately take custody of asset</a:t>
            </a:r>
          </a:p>
          <a:p>
            <a:pPr marL="612648" lvl="3" indent="-3810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Existing ship manager is likely conflicted</a:t>
            </a:r>
          </a:p>
          <a:p>
            <a:pPr marL="612648" lvl="3" indent="-3810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Negotiate lien releases with priority claimants</a:t>
            </a:r>
          </a:p>
          <a:p>
            <a:pPr marL="612648" lvl="3" indent="-3810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Determine long-term plan – sell or operate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41148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448" lvl="2" indent="-381000">
              <a:spcBef>
                <a:spcPts val="0"/>
              </a:spcBef>
            </a:pPr>
            <a:r>
              <a:rPr lang="en-US" sz="1600" b="1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Vessel Sale</a:t>
            </a:r>
          </a:p>
          <a:p>
            <a:pPr marL="155448" lvl="2" indent="-381000">
              <a:spcBef>
                <a:spcPts val="300"/>
              </a:spcBef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Wind down existing operation</a:t>
            </a:r>
          </a:p>
          <a:p>
            <a:pPr marL="155448" lvl="2" indent="-381000">
              <a:spcBef>
                <a:spcPts val="300"/>
              </a:spcBef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Vessel relocation &amp; layup</a:t>
            </a:r>
          </a:p>
          <a:p>
            <a:pPr marL="155448" lvl="2" indent="-381000">
              <a:spcBef>
                <a:spcPts val="300"/>
              </a:spcBef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Judicial sale to cleanse title</a:t>
            </a:r>
          </a:p>
          <a:p>
            <a:pPr marL="155448" lvl="2" indent="-381000">
              <a:spcBef>
                <a:spcPts val="300"/>
              </a:spcBef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Create sales plan</a:t>
            </a:r>
            <a:endParaRPr lang="en-US" sz="1600" dirty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41148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448" lvl="2" indent="-381000">
              <a:spcBef>
                <a:spcPts val="300"/>
              </a:spcBef>
            </a:pPr>
            <a:r>
              <a:rPr lang="en-US" sz="1600" b="1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Continue Operating Vessel</a:t>
            </a:r>
          </a:p>
          <a:p>
            <a:pPr marL="155448" lvl="2" indent="-381000">
              <a:spcBef>
                <a:spcPts val="300"/>
              </a:spcBef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Keep asset off lender’s balance sheet</a:t>
            </a:r>
          </a:p>
          <a:p>
            <a:pPr marL="155448" lvl="2" indent="-381000">
              <a:spcBef>
                <a:spcPts val="300"/>
              </a:spcBef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Utilize SPVs (on shelf, if needed)</a:t>
            </a:r>
          </a:p>
          <a:p>
            <a:pPr marL="155448" lvl="2" indent="-381000">
              <a:spcBef>
                <a:spcPts val="300"/>
              </a:spcBef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Avoid equitable subordination claims</a:t>
            </a:r>
          </a:p>
          <a:p>
            <a:pPr marL="155448" lvl="2" indent="-381000">
              <a:spcBef>
                <a:spcPts val="300"/>
              </a:spcBef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Hire competent manager for long term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2207525" cy="948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971800"/>
            <a:ext cx="2195139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/>
          <a:lstStyle/>
          <a:p>
            <a:r>
              <a:rPr lang="en-US" sz="4400" dirty="0" smtClean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A Variety of Custody Services</a:t>
            </a:r>
            <a:endParaRPr lang="en-US" dirty="0">
              <a:solidFill>
                <a:srgbClr val="CEBE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752600"/>
            <a:ext cx="4572000" cy="3657600"/>
          </a:xfrm>
        </p:spPr>
        <p:txBody>
          <a:bodyPr/>
          <a:lstStyle/>
          <a:p>
            <a:pPr marL="990600" lvl="1" indent="-533400">
              <a:lnSpc>
                <a:spcPct val="15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Discreet vessel tracking</a:t>
            </a:r>
          </a:p>
          <a:p>
            <a:pPr marL="990600" lvl="1" indent="-533400">
              <a:lnSpc>
                <a:spcPct val="15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On-board licensed watchman</a:t>
            </a:r>
          </a:p>
          <a:p>
            <a:pPr marL="990600" lvl="1" indent="-533400">
              <a:lnSpc>
                <a:spcPct val="15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Crew assessment</a:t>
            </a:r>
          </a:p>
          <a:p>
            <a:pPr marL="990600" lvl="1" indent="-533400">
              <a:lnSpc>
                <a:spcPct val="15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Insurance </a:t>
            </a:r>
          </a:p>
          <a:p>
            <a:pPr marL="990600" lvl="1" indent="-533400">
              <a:lnSpc>
                <a:spcPct val="15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Provisions, bunkers, dockage &amp; shifting</a:t>
            </a:r>
          </a:p>
          <a:p>
            <a:pPr marL="990600" lvl="1" indent="-533400">
              <a:lnSpc>
                <a:spcPct val="15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Cargo &amp; passenger discharge</a:t>
            </a:r>
          </a:p>
          <a:p>
            <a:pPr marL="990600" lvl="1" indent="-533400">
              <a:lnSpc>
                <a:spcPct val="15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Interaction with local authorities</a:t>
            </a:r>
          </a:p>
          <a:p>
            <a:pPr marL="990600" lvl="1" indent="-533400">
              <a:lnSpc>
                <a:spcPct val="15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Maintain classifications/certifications</a:t>
            </a:r>
          </a:p>
          <a:p>
            <a:pPr marL="990600" lvl="1" indent="-533400">
              <a:lnSpc>
                <a:spcPct val="15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Vessel sales</a:t>
            </a:r>
            <a:r>
              <a:rPr lang="en-US" sz="19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</a:p>
          <a:p>
            <a:pPr marL="990600" lvl="1" indent="-533400">
              <a:spcBef>
                <a:spcPts val="0"/>
              </a:spcBef>
              <a:buNone/>
            </a:pPr>
            <a:endParaRPr lang="en-US" sz="800" i="1" dirty="0" smtClean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990600" lvl="1" indent="-533400">
              <a:spcBef>
                <a:spcPts val="0"/>
              </a:spcBef>
              <a:buNone/>
            </a:pPr>
            <a:r>
              <a:rPr lang="en-US" sz="1800" i="1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	</a:t>
            </a:r>
            <a:r>
              <a:rPr lang="en-US" sz="14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	</a:t>
            </a:r>
            <a:endParaRPr lang="en-US" sz="1400" i="1" dirty="0" smtClean="0">
              <a:solidFill>
                <a:schemeClr val="bg2"/>
              </a:solidFill>
              <a:latin typeface="Calibri" pitchFamily="34" charset="0"/>
              <a:cs typeface="Arial" pitchFamily="34" charset="0"/>
            </a:endParaRPr>
          </a:p>
          <a:p>
            <a:pPr marL="990600" lvl="1" indent="-533400">
              <a:buFont typeface="Arial" pitchFamily="34" charset="0"/>
              <a:buChar char="•"/>
            </a:pPr>
            <a:endParaRPr lang="en-US" sz="2000" dirty="0" smtClean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0600" lvl="1" indent="-533400">
              <a:buNone/>
            </a:pPr>
            <a:r>
              <a:rPr lang="en-US" sz="2000" dirty="0" smtClean="0">
                <a:solidFill>
                  <a:srgbClr val="4B7D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sz="20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762000" y="2590800"/>
          <a:ext cx="3733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2209800"/>
            <a:ext cx="327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Custody Costs</a:t>
            </a:r>
            <a:endParaRPr lang="en-US" sz="1400" b="1" spc="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41910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endParaRPr lang="en-US" sz="1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27660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</a:t>
            </a:r>
          </a:p>
          <a:p>
            <a:r>
              <a:rPr lang="en-US" sz="1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Spent</a:t>
            </a:r>
            <a:endParaRPr lang="en-US" sz="1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85800"/>
          </a:xfrm>
        </p:spPr>
        <p:txBody>
          <a:bodyPr/>
          <a:lstStyle/>
          <a:p>
            <a:r>
              <a:rPr lang="en-US" sz="4400" dirty="0" smtClean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Crew Evaluation</a:t>
            </a:r>
            <a:endParaRPr lang="en-US" dirty="0">
              <a:solidFill>
                <a:srgbClr val="CEBE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1" y="1981200"/>
            <a:ext cx="4876799" cy="3276600"/>
          </a:xfrm>
        </p:spPr>
        <p:txBody>
          <a:bodyPr/>
          <a:lstStyle/>
          <a:p>
            <a:pPr marL="990600" lvl="1" indent="-53340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Utilize existing crew when feasible</a:t>
            </a:r>
          </a:p>
          <a:p>
            <a:pPr marL="990600" lvl="1" indent="-53340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Assess loyalty of master &amp; crew</a:t>
            </a:r>
          </a:p>
          <a:p>
            <a:pPr marL="990600" lvl="1" indent="-53340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Determine immigration status</a:t>
            </a:r>
          </a:p>
          <a:p>
            <a:pPr marL="990600" lvl="1" indent="-53340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Identify existing medical issues</a:t>
            </a:r>
          </a:p>
          <a:p>
            <a:pPr marL="990600" lvl="1" indent="-53340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Compile employment contract information</a:t>
            </a:r>
          </a:p>
          <a:p>
            <a:pPr marL="990600" lvl="1" indent="-53340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Identify unnecessary crew/repatriate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Picture 3" descr="C:\Documents and Settings\frontdesk\Desktop\90904N_IntroSketch_2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447800" y="2190750"/>
            <a:ext cx="2209800" cy="276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 PP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rajan Pro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ustom 1">
    <a:majorFont>
      <a:latin typeface="Trajan Pro"/>
      <a:ea typeface=""/>
      <a:cs typeface=""/>
    </a:majorFont>
    <a:minorFont>
      <a:latin typeface="Constanti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9422</TotalTime>
  <Words>852</Words>
  <Application>Microsoft Office PowerPoint</Application>
  <PresentationFormat>On-screen Show (4:3)</PresentationFormat>
  <Paragraphs>243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NL PP THEME</vt:lpstr>
      <vt:lpstr>Commercial Vessel Arrest A Ship Custodian’s Perspective </vt:lpstr>
      <vt:lpstr>Company Profile</vt:lpstr>
      <vt:lpstr>Long-term Business Relationships</vt:lpstr>
      <vt:lpstr>Initial Reason for Arrest/Attachment</vt:lpstr>
      <vt:lpstr>Mortgage Enforcement Options</vt:lpstr>
      <vt:lpstr> Custody Assignments</vt:lpstr>
      <vt:lpstr>Voluntary Surrender/Abandonment </vt:lpstr>
      <vt:lpstr>A Variety of Custody Services</vt:lpstr>
      <vt:lpstr>Crew Evaluation</vt:lpstr>
      <vt:lpstr>Insurance Issues</vt:lpstr>
      <vt:lpstr> Representative Ship Sales</vt:lpstr>
      <vt:lpstr>Custody Case Examples</vt:lpstr>
      <vt:lpstr>M/V Blue Emerald</vt:lpstr>
      <vt:lpstr>Ikaria Maritime Attachment</vt:lpstr>
      <vt:lpstr>Hannah Marine Fleet</vt:lpstr>
      <vt:lpstr>F/V Lady Elizabeth</vt:lpstr>
      <vt:lpstr>M/T Fase</vt:lpstr>
      <vt:lpstr>M/S Regal Empress</vt:lpstr>
      <vt:lpstr>M/V Casino Royale Arrest</vt:lpstr>
      <vt:lpstr>Recent Events Affecting Arrest</vt:lpstr>
    </vt:vector>
  </TitlesOfParts>
  <Company>National Liquidators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G. R. Toney</dc:creator>
  <cp:lastModifiedBy>frontdesk</cp:lastModifiedBy>
  <cp:revision>742</cp:revision>
  <dcterms:created xsi:type="dcterms:W3CDTF">2005-11-21T18:04:19Z</dcterms:created>
  <dcterms:modified xsi:type="dcterms:W3CDTF">2012-05-08T16:26:55Z</dcterms:modified>
</cp:coreProperties>
</file>