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7"/>
  </p:notesMasterIdLst>
  <p:handoutMasterIdLst>
    <p:handoutMasterId r:id="rId18"/>
  </p:handoutMasterIdLst>
  <p:sldIdLst>
    <p:sldId id="295" r:id="rId2"/>
    <p:sldId id="321" r:id="rId3"/>
    <p:sldId id="382" r:id="rId4"/>
    <p:sldId id="383" r:id="rId5"/>
    <p:sldId id="379" r:id="rId6"/>
    <p:sldId id="380" r:id="rId7"/>
    <p:sldId id="370" r:id="rId8"/>
    <p:sldId id="274" r:id="rId9"/>
    <p:sldId id="348" r:id="rId10"/>
    <p:sldId id="364" r:id="rId11"/>
    <p:sldId id="363" r:id="rId12"/>
    <p:sldId id="384" r:id="rId13"/>
    <p:sldId id="354" r:id="rId14"/>
    <p:sldId id="372" r:id="rId15"/>
    <p:sldId id="378" r:id="rId16"/>
  </p:sldIdLst>
  <p:sldSz cx="9144000" cy="6858000" type="letter"/>
  <p:notesSz cx="7312025" cy="95980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CEADC"/>
    <a:srgbClr val="3B634B"/>
    <a:srgbClr val="4B7D5F"/>
    <a:srgbClr val="C5B25F"/>
    <a:srgbClr val="CEBE78"/>
    <a:srgbClr val="E0C79A"/>
    <a:srgbClr val="339933"/>
    <a:srgbClr val="008000"/>
    <a:srgbClr val="0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67" autoAdjust="0"/>
    <p:restoredTop sz="82833" autoAdjust="0"/>
  </p:normalViewPr>
  <p:slideViewPr>
    <p:cSldViewPr>
      <p:cViewPr>
        <p:scale>
          <a:sx n="70" d="100"/>
          <a:sy n="70" d="100"/>
        </p:scale>
        <p:origin x="-1602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454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08" y="282"/>
      </p:cViewPr>
      <p:guideLst>
        <p:guide orient="horz" pos="3023"/>
        <p:guide pos="23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463768115942206E-2"/>
          <c:y val="5.3731773111694414E-2"/>
          <c:w val="0.91049382716049465"/>
          <c:h val="0.62512842144731962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Cost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9500</c:v>
                </c:pt>
                <c:pt idx="1">
                  <c:v>19000</c:v>
                </c:pt>
                <c:pt idx="2">
                  <c:v>28500</c:v>
                </c:pt>
                <c:pt idx="3">
                  <c:v>38000</c:v>
                </c:pt>
                <c:pt idx="4">
                  <c:v>47500</c:v>
                </c:pt>
                <c:pt idx="5">
                  <c:v>49500</c:v>
                </c:pt>
                <c:pt idx="6">
                  <c:v>51500</c:v>
                </c:pt>
                <c:pt idx="7">
                  <c:v>53500</c:v>
                </c:pt>
                <c:pt idx="8">
                  <c:v>55500</c:v>
                </c:pt>
              </c:numCache>
            </c:numRef>
          </c:val>
        </c:ser>
        <c:dLbls/>
        <c:marker val="1"/>
        <c:axId val="75616640"/>
        <c:axId val="75618176"/>
      </c:lineChart>
      <c:catAx>
        <c:axId val="75616640"/>
        <c:scaling>
          <c:orientation val="minMax"/>
        </c:scaling>
        <c:delete val="1"/>
        <c:axPos val="b"/>
        <c:numFmt formatCode="General" sourceLinked="1"/>
        <c:tickLblPos val="none"/>
        <c:crossAx val="75618176"/>
        <c:crosses val="autoZero"/>
        <c:auto val="1"/>
        <c:lblAlgn val="ctr"/>
        <c:lblOffset val="100"/>
      </c:catAx>
      <c:valAx>
        <c:axId val="75618176"/>
        <c:scaling>
          <c:orientation val="minMax"/>
        </c:scaling>
        <c:delete val="1"/>
        <c:axPos val="l"/>
        <c:majorGridlines>
          <c:spPr>
            <a:ln>
              <a:solidFill>
                <a:schemeClr val="bg2">
                  <a:lumMod val="50000"/>
                </a:schemeClr>
              </a:solidFill>
            </a:ln>
          </c:spPr>
        </c:majorGridlines>
        <c:numFmt formatCode="General" sourceLinked="1"/>
        <c:tickLblPos val="none"/>
        <c:crossAx val="756166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544" cy="47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1789" y="0"/>
            <a:ext cx="3168544" cy="47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6D15A46D-8E90-43BB-83D8-82E250C3824C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6458"/>
            <a:ext cx="3168544" cy="47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National Maritime Services</a:t>
            </a:r>
            <a:endParaRPr lang="en-US" dirty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1789" y="9116458"/>
            <a:ext cx="3168544" cy="47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74C9496C-1DAF-4E60-8A6E-B89A301913B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967598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1789" y="9116458"/>
            <a:ext cx="3168544" cy="47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7C0B941B-DCB6-4D15-9E73-896F99CD739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US"/>
          </a:p>
        </p:txBody>
      </p:sp>
      <p:sp>
        <p:nvSpPr>
          <p:cNvPr id="9" name="Notes Placeholder 8"/>
          <p:cNvSpPr>
            <a:spLocks noGrp="1"/>
          </p:cNvSpPr>
          <p:nvPr>
            <p:ph type="body" sz="quarter" idx="3"/>
          </p:nvPr>
        </p:nvSpPr>
        <p:spPr>
          <a:xfrm>
            <a:off x="731203" y="4559062"/>
            <a:ext cx="5849620" cy="4319111"/>
          </a:xfrm>
          <a:prstGeom prst="rect">
            <a:avLst/>
          </a:prstGeom>
        </p:spPr>
        <p:txBody>
          <a:bodyPr vert="horz" lIns="96625" tIns="48312" rIns="96625" bIns="4831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301483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203" y="4559062"/>
            <a:ext cx="5849620" cy="431911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4141789" y="0"/>
            <a:ext cx="3168544" cy="479901"/>
          </a:xfrm>
          <a:prstGeom prst="rect">
            <a:avLst/>
          </a:prstGeom>
        </p:spPr>
        <p:txBody>
          <a:bodyPr lIns="96625" tIns="48312" rIns="96625" bIns="48312"/>
          <a:lstStyle/>
          <a:p>
            <a:fld id="{2D9929F2-FADF-4CB9-9170-632C56F6A9E6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9116458"/>
            <a:ext cx="3168544" cy="479901"/>
          </a:xfrm>
          <a:prstGeom prst="rect">
            <a:avLst/>
          </a:prstGeom>
        </p:spPr>
        <p:txBody>
          <a:bodyPr lIns="96625" tIns="48312" rIns="96625" bIns="48312"/>
          <a:lstStyle/>
          <a:p>
            <a:r>
              <a:rPr lang="en-US" dirty="0" smtClean="0"/>
              <a:t>National Maritime Services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203" y="4559062"/>
            <a:ext cx="5849620" cy="431911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141789" y="0"/>
            <a:ext cx="3168544" cy="479901"/>
          </a:xfrm>
          <a:prstGeom prst="rect">
            <a:avLst/>
          </a:prstGeom>
        </p:spPr>
        <p:txBody>
          <a:bodyPr lIns="96625" tIns="48312" rIns="96625" bIns="48312"/>
          <a:lstStyle/>
          <a:p>
            <a:fld id="{A4735456-0B56-4FD6-A6C9-D54D5990915A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9116458"/>
            <a:ext cx="3168544" cy="479901"/>
          </a:xfrm>
          <a:prstGeom prst="rect">
            <a:avLst/>
          </a:prstGeom>
        </p:spPr>
        <p:txBody>
          <a:bodyPr lIns="96625" tIns="48312" rIns="96625" bIns="48312"/>
          <a:lstStyle/>
          <a:p>
            <a:r>
              <a:rPr lang="en-US" dirty="0" smtClean="0"/>
              <a:t>National Maritime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203" y="4559062"/>
            <a:ext cx="5849620" cy="431911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141789" y="0"/>
            <a:ext cx="3168544" cy="479901"/>
          </a:xfrm>
          <a:prstGeom prst="rect">
            <a:avLst/>
          </a:prstGeom>
        </p:spPr>
        <p:txBody>
          <a:bodyPr lIns="96625" tIns="48312" rIns="96625" bIns="48312"/>
          <a:lstStyle/>
          <a:p>
            <a:fld id="{A4735456-0B56-4FD6-A6C9-D54D5990915A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9116458"/>
            <a:ext cx="3168544" cy="479901"/>
          </a:xfrm>
          <a:prstGeom prst="rect">
            <a:avLst/>
          </a:prstGeom>
        </p:spPr>
        <p:txBody>
          <a:bodyPr lIns="96625" tIns="48312" rIns="96625" bIns="48312"/>
          <a:lstStyle/>
          <a:p>
            <a:r>
              <a:rPr lang="en-US" dirty="0" smtClean="0"/>
              <a:t>National Maritime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203" y="4559062"/>
            <a:ext cx="5849620" cy="431911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47385" indent="-405824">
              <a:lnSpc>
                <a:spcPct val="15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141789" y="0"/>
            <a:ext cx="3168544" cy="479901"/>
          </a:xfrm>
          <a:prstGeom prst="rect">
            <a:avLst/>
          </a:prstGeom>
        </p:spPr>
        <p:txBody>
          <a:bodyPr lIns="96625" tIns="48312" rIns="96625" bIns="48312"/>
          <a:lstStyle/>
          <a:p>
            <a:fld id="{A4735456-0B56-4FD6-A6C9-D54D5990915A}" type="datetime1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9116458"/>
            <a:ext cx="3168544" cy="479901"/>
          </a:xfrm>
          <a:prstGeom prst="rect">
            <a:avLst/>
          </a:prstGeom>
        </p:spPr>
        <p:txBody>
          <a:bodyPr lIns="96625" tIns="48312" rIns="96625" bIns="48312"/>
          <a:lstStyle/>
          <a:p>
            <a:r>
              <a:rPr lang="en-US" smtClean="0"/>
              <a:t>National Maritime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AFCA7-08BC-4867-9CF9-1D9C9BF3AC9D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prstGeom prst="rect">
            <a:avLst/>
          </a:prstGeo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203" y="4559062"/>
            <a:ext cx="5849620" cy="431911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141789" y="0"/>
            <a:ext cx="3168544" cy="479901"/>
          </a:xfrm>
          <a:prstGeom prst="rect">
            <a:avLst/>
          </a:prstGeom>
        </p:spPr>
        <p:txBody>
          <a:bodyPr lIns="96625" tIns="48312" rIns="96625" bIns="48312"/>
          <a:lstStyle/>
          <a:p>
            <a:fld id="{BB3D3392-8C5E-478D-9A3F-637E3477FFDE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9116458"/>
            <a:ext cx="3168544" cy="479901"/>
          </a:xfrm>
          <a:prstGeom prst="rect">
            <a:avLst/>
          </a:prstGeom>
        </p:spPr>
        <p:txBody>
          <a:bodyPr lIns="96625" tIns="48312" rIns="96625" bIns="48312"/>
          <a:lstStyle/>
          <a:p>
            <a:r>
              <a:rPr lang="en-US" dirty="0" smtClean="0"/>
              <a:t>National Maritime Services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AFCA7-08BC-4867-9CF9-1D9C9BF3AC9D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prstGeom prst="rect">
            <a:avLst/>
          </a:prstGeo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203" y="4559062"/>
            <a:ext cx="5849620" cy="431911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141789" y="0"/>
            <a:ext cx="3168544" cy="479901"/>
          </a:xfrm>
          <a:prstGeom prst="rect">
            <a:avLst/>
          </a:prstGeom>
        </p:spPr>
        <p:txBody>
          <a:bodyPr lIns="96625" tIns="48312" rIns="96625" bIns="48312"/>
          <a:lstStyle/>
          <a:p>
            <a:fld id="{BB3D3392-8C5E-478D-9A3F-637E3477FFDE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9116458"/>
            <a:ext cx="3168544" cy="479901"/>
          </a:xfrm>
          <a:prstGeom prst="rect">
            <a:avLst/>
          </a:prstGeom>
        </p:spPr>
        <p:txBody>
          <a:bodyPr lIns="96625" tIns="48312" rIns="96625" bIns="48312"/>
          <a:lstStyle/>
          <a:p>
            <a:r>
              <a:rPr lang="en-US" dirty="0" smtClean="0"/>
              <a:t>National Maritime Services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AFCA7-08BC-4867-9CF9-1D9C9BF3AC9D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prstGeom prst="rect">
            <a:avLst/>
          </a:prstGeo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203" y="4559062"/>
            <a:ext cx="5849620" cy="431911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141789" y="0"/>
            <a:ext cx="3168544" cy="479901"/>
          </a:xfrm>
          <a:prstGeom prst="rect">
            <a:avLst/>
          </a:prstGeom>
        </p:spPr>
        <p:txBody>
          <a:bodyPr lIns="96625" tIns="48312" rIns="96625" bIns="48312"/>
          <a:lstStyle/>
          <a:p>
            <a:fld id="{BB3D3392-8C5E-478D-9A3F-637E3477FFDE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9116458"/>
            <a:ext cx="3168544" cy="479901"/>
          </a:xfrm>
          <a:prstGeom prst="rect">
            <a:avLst/>
          </a:prstGeom>
        </p:spPr>
        <p:txBody>
          <a:bodyPr lIns="96625" tIns="48312" rIns="96625" bIns="48312"/>
          <a:lstStyle/>
          <a:p>
            <a:r>
              <a:rPr lang="en-US" dirty="0" smtClean="0"/>
              <a:t>National Maritime Services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203" y="4559062"/>
            <a:ext cx="5849620" cy="4639045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966246">
              <a:defRPr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141789" y="0"/>
            <a:ext cx="3168544" cy="479901"/>
          </a:xfrm>
          <a:prstGeom prst="rect">
            <a:avLst/>
          </a:prstGeom>
        </p:spPr>
        <p:txBody>
          <a:bodyPr lIns="96625" tIns="48312" rIns="96625" bIns="48312"/>
          <a:lstStyle/>
          <a:p>
            <a:fld id="{A4735456-0B56-4FD6-A6C9-D54D5990915A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9116458"/>
            <a:ext cx="3168544" cy="479901"/>
          </a:xfrm>
          <a:prstGeom prst="rect">
            <a:avLst/>
          </a:prstGeom>
        </p:spPr>
        <p:txBody>
          <a:bodyPr lIns="96625" tIns="48312" rIns="96625" bIns="48312"/>
          <a:lstStyle/>
          <a:p>
            <a:r>
              <a:rPr lang="en-US" dirty="0" smtClean="0"/>
              <a:t>National Maritime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203" y="4559062"/>
            <a:ext cx="5849620" cy="431911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141789" y="0"/>
            <a:ext cx="3168544" cy="479901"/>
          </a:xfrm>
          <a:prstGeom prst="rect">
            <a:avLst/>
          </a:prstGeom>
        </p:spPr>
        <p:txBody>
          <a:bodyPr lIns="96625" tIns="48312" rIns="96625" bIns="48312"/>
          <a:lstStyle/>
          <a:p>
            <a:fld id="{A4735456-0B56-4FD6-A6C9-D54D5990915A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9116458"/>
            <a:ext cx="3168544" cy="479901"/>
          </a:xfrm>
          <a:prstGeom prst="rect">
            <a:avLst/>
          </a:prstGeom>
        </p:spPr>
        <p:txBody>
          <a:bodyPr lIns="96625" tIns="48312" rIns="96625" bIns="48312"/>
          <a:lstStyle/>
          <a:p>
            <a:r>
              <a:rPr lang="en-US" smtClean="0"/>
              <a:t>National Maritime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203" y="4559062"/>
            <a:ext cx="5849620" cy="431911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647385" lvl="2" indent="-523384">
              <a:defRPr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141789" y="0"/>
            <a:ext cx="3168544" cy="479901"/>
          </a:xfrm>
          <a:prstGeom prst="rect">
            <a:avLst/>
          </a:prstGeom>
        </p:spPr>
        <p:txBody>
          <a:bodyPr lIns="96625" tIns="48312" rIns="96625" bIns="48312"/>
          <a:lstStyle/>
          <a:p>
            <a:fld id="{A4735456-0B56-4FD6-A6C9-D54D5990915A}" type="datetime1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9116458"/>
            <a:ext cx="3168544" cy="479901"/>
          </a:xfrm>
          <a:prstGeom prst="rect">
            <a:avLst/>
          </a:prstGeom>
        </p:spPr>
        <p:txBody>
          <a:bodyPr lIns="96625" tIns="48312" rIns="96625" bIns="48312"/>
          <a:lstStyle/>
          <a:p>
            <a:r>
              <a:rPr lang="en-US" smtClean="0"/>
              <a:t>National Maritime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203" y="4559062"/>
            <a:ext cx="5849620" cy="4319111"/>
          </a:xfrm>
          <a:prstGeom prst="rect">
            <a:avLst/>
          </a:prstGeom>
        </p:spPr>
        <p:txBody>
          <a:bodyPr>
            <a:noAutofit/>
          </a:bodyPr>
          <a:lstStyle/>
          <a:p>
            <a:pPr marL="647385" lvl="2" indent="-523384"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141789" y="0"/>
            <a:ext cx="3168544" cy="479901"/>
          </a:xfrm>
          <a:prstGeom prst="rect">
            <a:avLst/>
          </a:prstGeom>
        </p:spPr>
        <p:txBody>
          <a:bodyPr lIns="96625" tIns="48312" rIns="96625" bIns="48312"/>
          <a:lstStyle/>
          <a:p>
            <a:fld id="{A4735456-0B56-4FD6-A6C9-D54D5990915A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9116458"/>
            <a:ext cx="3168544" cy="479901"/>
          </a:xfrm>
          <a:prstGeom prst="rect">
            <a:avLst/>
          </a:prstGeom>
        </p:spPr>
        <p:txBody>
          <a:bodyPr lIns="96625" tIns="48312" rIns="96625" bIns="48312"/>
          <a:lstStyle/>
          <a:p>
            <a:r>
              <a:rPr lang="en-US" dirty="0" smtClean="0"/>
              <a:t>National Maritime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203" y="4559062"/>
            <a:ext cx="5849620" cy="479901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141789" y="0"/>
            <a:ext cx="3168544" cy="479901"/>
          </a:xfrm>
          <a:prstGeom prst="rect">
            <a:avLst/>
          </a:prstGeom>
        </p:spPr>
        <p:txBody>
          <a:bodyPr lIns="96625" tIns="48312" rIns="96625" bIns="48312"/>
          <a:lstStyle/>
          <a:p>
            <a:fld id="{A4735456-0B56-4FD6-A6C9-D54D5990915A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9958" y="10157910"/>
            <a:ext cx="3168544" cy="479901"/>
          </a:xfrm>
          <a:prstGeom prst="rect">
            <a:avLst/>
          </a:prstGeom>
        </p:spPr>
        <p:txBody>
          <a:bodyPr lIns="96625" tIns="48312" rIns="96625" bIns="48312"/>
          <a:lstStyle/>
          <a:p>
            <a:r>
              <a:rPr lang="en-US" dirty="0" smtClean="0"/>
              <a:t>National Maritime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203" y="4559062"/>
            <a:ext cx="5849620" cy="431911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141789" y="0"/>
            <a:ext cx="3168544" cy="479901"/>
          </a:xfrm>
          <a:prstGeom prst="rect">
            <a:avLst/>
          </a:prstGeom>
        </p:spPr>
        <p:txBody>
          <a:bodyPr lIns="96625" tIns="48312" rIns="96625" bIns="48312"/>
          <a:lstStyle/>
          <a:p>
            <a:fld id="{A4735456-0B56-4FD6-A6C9-D54D5990915A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9116458"/>
            <a:ext cx="3168544" cy="479901"/>
          </a:xfrm>
          <a:prstGeom prst="rect">
            <a:avLst/>
          </a:prstGeom>
        </p:spPr>
        <p:txBody>
          <a:bodyPr lIns="96625" tIns="48312" rIns="96625" bIns="48312"/>
          <a:lstStyle/>
          <a:p>
            <a:r>
              <a:rPr lang="en-US" dirty="0" smtClean="0"/>
              <a:t>National Maritime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AFCA7-08BC-4867-9CF9-1D9C9BF3AC9D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prstGeom prst="rect">
            <a:avLst/>
          </a:prstGeo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203" y="4559062"/>
            <a:ext cx="5849620" cy="431911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141789" y="0"/>
            <a:ext cx="3168544" cy="479901"/>
          </a:xfrm>
          <a:prstGeom prst="rect">
            <a:avLst/>
          </a:prstGeom>
        </p:spPr>
        <p:txBody>
          <a:bodyPr lIns="96625" tIns="48312" rIns="96625" bIns="48312"/>
          <a:lstStyle/>
          <a:p>
            <a:fld id="{BB3D3392-8C5E-478D-9A3F-637E3477FFDE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9116458"/>
            <a:ext cx="3168544" cy="479901"/>
          </a:xfrm>
          <a:prstGeom prst="rect">
            <a:avLst/>
          </a:prstGeom>
        </p:spPr>
        <p:txBody>
          <a:bodyPr lIns="96625" tIns="48312" rIns="96625" bIns="48312"/>
          <a:lstStyle/>
          <a:p>
            <a:r>
              <a:rPr lang="en-US" dirty="0" smtClean="0"/>
              <a:t>National Maritime Services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203" y="4559062"/>
            <a:ext cx="5849620" cy="479901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164262" lvl="1" indent="-483123">
              <a:lnSpc>
                <a:spcPct val="150000"/>
              </a:lnSpc>
              <a:spcBef>
                <a:spcPts val="845"/>
              </a:spcBef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141789" y="0"/>
            <a:ext cx="3168544" cy="479901"/>
          </a:xfrm>
          <a:prstGeom prst="rect">
            <a:avLst/>
          </a:prstGeom>
        </p:spPr>
        <p:txBody>
          <a:bodyPr lIns="96625" tIns="48312" rIns="96625" bIns="48312"/>
          <a:lstStyle/>
          <a:p>
            <a:fld id="{A4735456-0B56-4FD6-A6C9-D54D5990915A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9116458"/>
            <a:ext cx="3168544" cy="479901"/>
          </a:xfrm>
          <a:prstGeom prst="rect">
            <a:avLst/>
          </a:prstGeom>
        </p:spPr>
        <p:txBody>
          <a:bodyPr lIns="96625" tIns="48312" rIns="96625" bIns="48312"/>
          <a:lstStyle/>
          <a:p>
            <a:r>
              <a:rPr lang="en-US" dirty="0" smtClean="0"/>
              <a:t>National Maritime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lang="en-US" sz="4400" kern="12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743200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>
              <a:defRPr lang="en-US" sz="3000" kern="1200" baseline="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Body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NMS Secondary0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3400"/>
          </a:xfrm>
          <a:prstGeom prst="rect">
            <a:avLst/>
          </a:prstGeom>
        </p:spPr>
        <p:txBody>
          <a:bodyPr/>
          <a:lstStyle>
            <a:lvl1pPr>
              <a:defRPr sz="280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1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2" descr="C:\Documents and Settings\frontdesk\Desktop\PPT NMS Them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30782"/>
            <a:ext cx="9144000" cy="70649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NMS Secondary0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87362"/>
          </a:xfrm>
          <a:prstGeom prst="rect">
            <a:avLst/>
          </a:prstGeom>
        </p:spPr>
        <p:txBody>
          <a:bodyPr/>
          <a:lstStyle>
            <a:lvl1pPr>
              <a:defRPr lang="en-US" sz="2800" kern="12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399"/>
            <a:ext cx="4038600" cy="373380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73379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2" descr="C:\Documents and Settings\frontdesk\Desktop\PPT NMS Them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30782"/>
            <a:ext cx="9144000" cy="70649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 NMS Secondary0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  <a:prstGeom prst="rect">
            <a:avLst/>
          </a:prstGeom>
        </p:spPr>
        <p:txBody>
          <a:bodyPr/>
          <a:lstStyle>
            <a:lvl1pPr>
              <a:defRPr lang="en-US" sz="2800" kern="12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460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0687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460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0687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2" descr="C:\Documents and Settings\frontdesk\Desktop\PPT NMS Them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30782"/>
            <a:ext cx="9144000" cy="70649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NMS Secondary0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" name="Picture 2" descr="C:\Documents and Settings\frontdesk\Desktop\PPT NMS Them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30782"/>
            <a:ext cx="9144000" cy="70649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NMS Secondary0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lang="en-US" sz="2000" kern="12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762000"/>
            <a:ext cx="5111750" cy="48006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358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" descr="C:\Documents and Settings\frontdesk\Desktop\PPT NMS Them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30782"/>
            <a:ext cx="9144000" cy="70649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NMS Secondary0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486400" cy="304800"/>
          </a:xfrm>
          <a:prstGeom prst="rect">
            <a:avLst/>
          </a:prstGeom>
        </p:spPr>
        <p:txBody>
          <a:bodyPr anchor="b"/>
          <a:lstStyle>
            <a:lvl1pPr algn="ctr">
              <a:defRPr sz="16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09600"/>
            <a:ext cx="5486400" cy="3883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953000"/>
            <a:ext cx="5486400" cy="1033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" descr="C:\Documents and Settings\frontdesk\Desktop\PPT NMS Them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30782"/>
            <a:ext cx="9144000" cy="70649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NMS Last0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 lang="en-US" sz="2800" kern="12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Documents and Settings\frontdesk\Desktop\PPT NMS Them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30782"/>
            <a:ext cx="9144000" cy="70649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frontdesk\Desktop\PPT NMS Them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" y="-130782"/>
            <a:ext cx="9144000" cy="706498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frontdesk\Desktop\PPT NMS Theme First 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06982"/>
            <a:ext cx="9144000" cy="7064982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2057400"/>
            <a:ext cx="7772400" cy="1524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524000"/>
          </a:xfrm>
        </p:spPr>
        <p:txBody>
          <a:bodyPr/>
          <a:lstStyle/>
          <a:p>
            <a:r>
              <a:rPr lang="en-US" spc="3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Commercial Vessel </a:t>
            </a:r>
            <a:r>
              <a:rPr lang="en-US" spc="300" dirty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Arrest</a:t>
            </a:r>
            <a:br>
              <a:rPr lang="en-US" spc="300" dirty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pc="300" dirty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A Ship Custodian’s Perspective</a:t>
            </a:r>
            <a:r>
              <a:rPr lang="en-US" spc="3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pc="3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spc="300" dirty="0">
              <a:solidFill>
                <a:srgbClr val="CEBE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14600"/>
            <a:ext cx="8839200" cy="1371600"/>
          </a:xfrm>
          <a:effectLst/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r>
              <a:rPr lang="en-US" sz="4800" dirty="0" smtClean="0">
                <a:solidFill>
                  <a:srgbClr val="CEBE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Custody Case Examples</a:t>
            </a:r>
            <a:endParaRPr lang="en-US" sz="4800" spc="300" dirty="0">
              <a:ln>
                <a:noFill/>
              </a:ln>
              <a:solidFill>
                <a:srgbClr val="CEBE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838200"/>
          </a:xfrm>
        </p:spPr>
        <p:txBody>
          <a:bodyPr/>
          <a:lstStyle/>
          <a:p>
            <a:r>
              <a:rPr lang="en-US" sz="40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M/V Blue Emerald</a:t>
            </a:r>
            <a:endParaRPr lang="en-US" sz="4000" dirty="0">
              <a:solidFill>
                <a:srgbClr val="CEBE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2209800"/>
            <a:ext cx="6248400" cy="2971800"/>
          </a:xfrm>
        </p:spPr>
        <p:txBody>
          <a:bodyPr/>
          <a:lstStyle/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51,332 dwt product tanker, 2009 build, Singapore registry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Ship mortgage foreclosure - Korea Line (Singapore)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80 day custody period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Reduced crew to minimum safe manning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Arranged short-term port risk insurance and P&amp;I coverage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Negotiated less-expensive berth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Resolved complicated crew pay issues - diverse group of claimants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Managed crew injury claim – maintenance &amp; cure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Assisted in vessel transfer to subsequent owner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Picture 4" descr="blue emerald 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460977"/>
            <a:ext cx="2362200" cy="2187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nding_tanks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489200"/>
            <a:ext cx="2438400" cy="223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915400" cy="838200"/>
          </a:xfrm>
        </p:spPr>
        <p:txBody>
          <a:bodyPr/>
          <a:lstStyle/>
          <a:p>
            <a:r>
              <a:rPr lang="en-US" sz="40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Ikaria Maritime Attachment</a:t>
            </a:r>
            <a:endParaRPr lang="en-US" sz="4000" dirty="0">
              <a:solidFill>
                <a:srgbClr val="CEBE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2286000"/>
            <a:ext cx="6248400" cy="2971800"/>
          </a:xfrm>
        </p:spPr>
        <p:txBody>
          <a:bodyPr/>
          <a:lstStyle/>
          <a:p>
            <a:pPr marL="612648" indent="-384048">
              <a:lnSpc>
                <a:spcPct val="150000"/>
              </a:lnSpc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Claim resulted from CCNI Antartico accident in Ecuador</a:t>
            </a:r>
          </a:p>
          <a:p>
            <a:pPr marL="612648" indent="-384048">
              <a:lnSpc>
                <a:spcPct val="150000"/>
              </a:lnSpc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Simultaneous bunkers &amp; container attachments in 4 ports</a:t>
            </a:r>
          </a:p>
          <a:p>
            <a:pPr marL="612648" indent="-384048">
              <a:lnSpc>
                <a:spcPct val="150000"/>
              </a:lnSpc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Determined port arrival details of each ship</a:t>
            </a:r>
          </a:p>
          <a:p>
            <a:pPr marL="612648" indent="-384048">
              <a:lnSpc>
                <a:spcPct val="150000"/>
              </a:lnSpc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Confirmed recent bunker purchases</a:t>
            </a:r>
          </a:p>
          <a:p>
            <a:pPr marL="612648" indent="-384048">
              <a:lnSpc>
                <a:spcPct val="150000"/>
              </a:lnSpc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Developed plan to offload and store bunkers</a:t>
            </a:r>
          </a:p>
          <a:p>
            <a:pPr marL="612648" indent="-384048">
              <a:lnSpc>
                <a:spcPct val="150000"/>
              </a:lnSpc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Claimant received alternate collateral quickly</a:t>
            </a:r>
          </a:p>
          <a:p>
            <a:endParaRPr lang="en-US" sz="20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382000" cy="838200"/>
          </a:xfrm>
          <a:effectLst/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F/V Lady Elizabeth</a:t>
            </a:r>
            <a:endParaRPr lang="en-US" sz="4000" dirty="0">
              <a:solidFill>
                <a:srgbClr val="CEBE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57400"/>
            <a:ext cx="8610600" cy="3048000"/>
          </a:xfrm>
        </p:spPr>
        <p:txBody>
          <a:bodyPr/>
          <a:lstStyle/>
          <a:p>
            <a:pPr marL="1541463" lvl="3" indent="-395288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35 meter commercial fishing vessel, 2000 build, US flag</a:t>
            </a:r>
          </a:p>
          <a:p>
            <a:pPr marL="1541463" lvl="3" indent="-395288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Retained by mortgagee bank</a:t>
            </a:r>
          </a:p>
          <a:p>
            <a:pPr marL="1541463" lvl="3" indent="-395288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Self-help recovery, located in Costa Rica</a:t>
            </a:r>
          </a:p>
          <a:p>
            <a:pPr marL="1541463" lvl="3" indent="-395288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Negotiated release from other Costa Rican claimants</a:t>
            </a:r>
          </a:p>
          <a:p>
            <a:pPr marL="1541463" lvl="3" indent="-395288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Relocated to favorable jurisdiction for arrest &amp; judicial sale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natliquidators.com\nldata\Company\Boats\PictureArchive\20000-20999\20132\20132 (2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2438400"/>
            <a:ext cx="2304289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686800" cy="685800"/>
          </a:xfrm>
          <a:effectLst/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M/T Fase</a:t>
            </a:r>
            <a:endParaRPr lang="en-US" sz="4400" dirty="0">
              <a:solidFill>
                <a:srgbClr val="CEBE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590801" y="1981200"/>
            <a:ext cx="6324599" cy="3200400"/>
          </a:xfrm>
        </p:spPr>
        <p:txBody>
          <a:bodyPr/>
          <a:lstStyle/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16,750 dwt combined oil &amp; chemical tanker, 2004 build, Liberia flag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Ship mortgage foreclosure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Located in Houston, Texas, USA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121 day custody period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Required bio-diesel cargo offload/hired additional AMO crew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Completed life raft certification to enhance value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Mortgagee acquired at auction (credit bid) &amp; continued trading</a:t>
            </a:r>
            <a:endParaRPr lang="en-US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natliquidators.com\nldata\Company\Boats\PictureArchive\20000-20999\20132\20132 (23)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" y="2514600"/>
            <a:ext cx="2286000" cy="21431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686800" cy="838200"/>
          </a:xfrm>
          <a:effectLst/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M/S Regal Empress</a:t>
            </a:r>
            <a:endParaRPr lang="en-US" sz="4400" dirty="0">
              <a:solidFill>
                <a:srgbClr val="CEBE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2057400"/>
            <a:ext cx="6476999" cy="3124200"/>
          </a:xfrm>
        </p:spPr>
        <p:txBody>
          <a:bodyPr/>
          <a:lstStyle/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1,475 passenger cruise ship, 900 crew, 1953 build, 1983 refit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Necessaries claim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57 day custody period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Significant communication to ensure ship officer’s assistance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Offload of 1.000+ passengers &amp; luggage, return transportation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Repatriated 260 crew, provided escorts for immigration purposes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Considerable interaction with INS (immigration officials)</a:t>
            </a:r>
            <a:endParaRPr lang="en-US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838200"/>
          </a:xfrm>
        </p:spPr>
        <p:txBody>
          <a:bodyPr/>
          <a:lstStyle/>
          <a:p>
            <a:r>
              <a:rPr lang="en-US" sz="4400" dirty="0" smtClean="0">
                <a:ln>
                  <a:solidFill>
                    <a:srgbClr val="EEECE1">
                      <a:lumMod val="75000"/>
                    </a:srgbClr>
                  </a:solidFill>
                </a:ln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Company Profile</a:t>
            </a:r>
            <a:endParaRPr lang="en-US" dirty="0">
              <a:solidFill>
                <a:srgbClr val="CEBE7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534400" cy="4038600"/>
          </a:xfrm>
        </p:spPr>
        <p:txBody>
          <a:bodyPr/>
          <a:lstStyle/>
          <a:p>
            <a:pPr marL="519113" indent="-341313" algn="ctr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bg2"/>
                </a:solidFill>
                <a:latin typeface="Calibri" pitchFamily="34" charset="0"/>
              </a:rPr>
              <a:t>National Maritime </a:t>
            </a:r>
            <a:r>
              <a:rPr lang="en-US" sz="2800" dirty="0" smtClean="0">
                <a:solidFill>
                  <a:schemeClr val="bg2"/>
                </a:solidFill>
                <a:latin typeface="Calibri" pitchFamily="34" charset="0"/>
              </a:rPr>
              <a:t>Services</a:t>
            </a:r>
          </a:p>
          <a:p>
            <a:pPr marL="519113" indent="-341313" algn="ctr">
              <a:spcBef>
                <a:spcPts val="0"/>
              </a:spcBef>
              <a:buNone/>
            </a:pPr>
            <a:endParaRPr lang="en-US" sz="1400" dirty="0" smtClean="0">
              <a:solidFill>
                <a:schemeClr val="bg2"/>
              </a:solidFill>
              <a:latin typeface="Calibri" pitchFamily="34" charset="0"/>
            </a:endParaRPr>
          </a:p>
          <a:p>
            <a:pPr marL="519113" indent="-341313">
              <a:spcBef>
                <a:spcPts val="0"/>
              </a:spcBef>
            </a:pPr>
            <a:r>
              <a:rPr lang="en-US" sz="2000" dirty="0" smtClean="0">
                <a:solidFill>
                  <a:schemeClr val="bg2"/>
                </a:solidFill>
                <a:latin typeface="Calibri" pitchFamily="34" charset="0"/>
              </a:rPr>
              <a:t>In US, substitute custodian for ship &amp; yacht arrests</a:t>
            </a:r>
          </a:p>
          <a:p>
            <a:pPr marL="519113" indent="-341313">
              <a:spcBef>
                <a:spcPts val="0"/>
              </a:spcBef>
            </a:pPr>
            <a:r>
              <a:rPr lang="en-US" sz="2000" dirty="0" smtClean="0">
                <a:solidFill>
                  <a:schemeClr val="bg2"/>
                </a:solidFill>
                <a:latin typeface="Calibri" pitchFamily="34" charset="0"/>
              </a:rPr>
              <a:t>International custody management for commercial ships</a:t>
            </a:r>
          </a:p>
          <a:p>
            <a:pPr marL="519113" indent="-341313">
              <a:spcBef>
                <a:spcPts val="0"/>
              </a:spcBef>
            </a:pPr>
            <a:r>
              <a:rPr lang="en-US" sz="2000" dirty="0" smtClean="0">
                <a:solidFill>
                  <a:schemeClr val="bg2"/>
                </a:solidFill>
                <a:latin typeface="Calibri" pitchFamily="34" charset="0"/>
              </a:rPr>
              <a:t>Assist with sale of commercial vessels</a:t>
            </a:r>
          </a:p>
          <a:p>
            <a:pPr marL="519113" indent="-341313">
              <a:spcBef>
                <a:spcPts val="0"/>
              </a:spcBef>
            </a:pPr>
            <a:r>
              <a:rPr lang="en-US" sz="2000" dirty="0" smtClean="0">
                <a:solidFill>
                  <a:schemeClr val="bg2"/>
                </a:solidFill>
                <a:latin typeface="Calibri" pitchFamily="34" charset="0"/>
              </a:rPr>
              <a:t>Storage of seized vessels &amp; aircraft for US government </a:t>
            </a:r>
            <a:r>
              <a:rPr lang="en-US" sz="2000" dirty="0" smtClean="0">
                <a:solidFill>
                  <a:schemeClr val="bg2"/>
                </a:solidFill>
                <a:latin typeface="Calibri" pitchFamily="34" charset="0"/>
              </a:rPr>
              <a:t>agencies</a:t>
            </a:r>
          </a:p>
          <a:p>
            <a:pPr marL="519113" indent="-341313">
              <a:spcBef>
                <a:spcPts val="0"/>
              </a:spcBef>
            </a:pPr>
            <a:endParaRPr lang="en-US" sz="2000" dirty="0" smtClean="0">
              <a:solidFill>
                <a:schemeClr val="bg2"/>
              </a:solidFill>
              <a:latin typeface="Calibri" pitchFamily="34" charset="0"/>
            </a:endParaRPr>
          </a:p>
          <a:p>
            <a:pPr marL="519113" indent="-341313">
              <a:spcBef>
                <a:spcPts val="0"/>
              </a:spcBef>
              <a:buNone/>
            </a:pPr>
            <a:endParaRPr lang="en-US" sz="1400" dirty="0" smtClean="0">
              <a:solidFill>
                <a:schemeClr val="bg2"/>
              </a:solidFill>
              <a:latin typeface="Calibri" pitchFamily="34" charset="0"/>
            </a:endParaRPr>
          </a:p>
          <a:p>
            <a:pPr marL="519113" indent="-341313" algn="ctr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2"/>
                </a:solidFill>
                <a:latin typeface="Calibri" pitchFamily="34" charset="0"/>
              </a:rPr>
              <a:t>National Liquidators (affiliate</a:t>
            </a:r>
            <a:r>
              <a:rPr lang="en-US" sz="2400" dirty="0" smtClean="0">
                <a:solidFill>
                  <a:schemeClr val="bg2"/>
                </a:solidFill>
                <a:latin typeface="Calibri" pitchFamily="34" charset="0"/>
              </a:rPr>
              <a:t>)</a:t>
            </a:r>
          </a:p>
          <a:p>
            <a:pPr marL="519113" indent="-341313" algn="ctr">
              <a:spcBef>
                <a:spcPts val="0"/>
              </a:spcBef>
              <a:buNone/>
            </a:pPr>
            <a:endParaRPr lang="en-US" sz="1400" dirty="0" smtClean="0">
              <a:solidFill>
                <a:schemeClr val="bg2"/>
              </a:solidFill>
              <a:latin typeface="Calibri" pitchFamily="34" charset="0"/>
            </a:endParaRPr>
          </a:p>
          <a:p>
            <a:pPr marL="519113" indent="-341313">
              <a:spcBef>
                <a:spcPts val="0"/>
              </a:spcBef>
            </a:pPr>
            <a:r>
              <a:rPr lang="en-US" sz="2000" dirty="0" smtClean="0">
                <a:solidFill>
                  <a:schemeClr val="bg2"/>
                </a:solidFill>
                <a:latin typeface="Calibri" pitchFamily="34" charset="0"/>
              </a:rPr>
              <a:t>US recovery of pleasure yachts &amp; aircraft</a:t>
            </a:r>
          </a:p>
          <a:p>
            <a:pPr marL="519113" indent="-341313">
              <a:spcBef>
                <a:spcPts val="0"/>
              </a:spcBef>
            </a:pPr>
            <a:r>
              <a:rPr lang="en-US" sz="2000" dirty="0" smtClean="0">
                <a:solidFill>
                  <a:schemeClr val="bg2"/>
                </a:solidFill>
                <a:latin typeface="Calibri" pitchFamily="34" charset="0"/>
              </a:rPr>
              <a:t>Sale of recovered collateral</a:t>
            </a:r>
          </a:p>
          <a:p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7467600" cy="6858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n>
                  <a:solidFill>
                    <a:srgbClr val="EEECE1">
                      <a:lumMod val="75000"/>
                    </a:srgbClr>
                  </a:solidFill>
                </a:ln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Long-term Business Relationships</a:t>
            </a:r>
            <a:endParaRPr lang="en-US" sz="4000" dirty="0">
              <a:ln>
                <a:solidFill>
                  <a:schemeClr val="bg2">
                    <a:lumMod val="90000"/>
                  </a:schemeClr>
                </a:solidFill>
              </a:ln>
              <a:solidFill>
                <a:srgbClr val="CEBE78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1000" y="1676400"/>
            <a:ext cx="8534400" cy="379171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chemeClr val="bg2"/>
                </a:solidFill>
                <a:effectLst/>
                <a:latin typeface="Calibri" pitchFamily="34" charset="0"/>
                <a:cs typeface="Times New Roman" pitchFamily="18" charset="0"/>
              </a:rPr>
              <a:t>National Maritime Services maintains relationships with a diverse referral base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1800" dirty="0" smtClean="0">
                <a:solidFill>
                  <a:schemeClr val="bg2"/>
                </a:solidFill>
                <a:effectLst/>
                <a:latin typeface="Calibri" pitchFamily="34" charset="0"/>
                <a:cs typeface="Times New Roman" pitchFamily="18" charset="0"/>
              </a:rPr>
              <a:t>	</a:t>
            </a:r>
          </a:p>
          <a:p>
            <a:pPr marL="4230688" lvl="8" indent="-28575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Mortgagee </a:t>
            </a: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banks</a:t>
            </a:r>
          </a:p>
          <a:p>
            <a:pPr marL="4230688" lvl="8" indent="-28575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Admiralty attorneys</a:t>
            </a:r>
          </a:p>
          <a:p>
            <a:pPr marL="4230688" lvl="8" indent="-28575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Necessaries providers</a:t>
            </a:r>
          </a:p>
          <a:p>
            <a:pPr marL="4230688" lvl="8" indent="-28575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Government agencies</a:t>
            </a:r>
          </a:p>
          <a:p>
            <a:pPr algn="ctr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52400" y="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-3276600" y="1600200"/>
            <a:ext cx="6934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026" name="Picture 2" descr="C:\Documents and Settings\alaynag\Local Settings\Temporary Internet Files\Content.IE5\ZLL55YHB\MP900385345[1]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937658" y="2743200"/>
            <a:ext cx="1796142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382000" cy="838200"/>
          </a:xfrm>
        </p:spPr>
        <p:txBody>
          <a:bodyPr/>
          <a:lstStyle/>
          <a:p>
            <a:r>
              <a:rPr lang="en-US" sz="44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 Custody Assignments</a:t>
            </a:r>
            <a:endParaRPr lang="en-US" sz="4400" dirty="0">
              <a:solidFill>
                <a:srgbClr val="CEBE7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4191000"/>
            <a:ext cx="4572000" cy="1481328"/>
          </a:xfrm>
        </p:spPr>
        <p:txBody>
          <a:bodyPr/>
          <a:lstStyle/>
          <a:p>
            <a:pPr marL="1035050" lvl="1" indent="-57785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Ensure safety of vessel &amp; crew</a:t>
            </a:r>
          </a:p>
          <a:p>
            <a:pPr marL="1035050" lvl="1" indent="-57785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Control costs</a:t>
            </a:r>
          </a:p>
          <a:p>
            <a:pPr marL="1035050" lvl="1" indent="-57785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Preserve/enhance vessel value</a:t>
            </a:r>
          </a:p>
          <a:p>
            <a:pPr marL="1035050" lvl="1" indent="-57785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Prevent additional liens</a:t>
            </a:r>
          </a:p>
        </p:txBody>
      </p:sp>
      <p:pic>
        <p:nvPicPr>
          <p:cNvPr id="4" name="Picture 4" descr="C:\Documents and Settings\alaynag\Local Settings\Temporary Internet Files\Content.IE5\8GN886AC\MPj044236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133600"/>
            <a:ext cx="3175507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4191000" y="21802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35050" lvl="1" indent="-5778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Nature of claim/type of arrest</a:t>
            </a:r>
          </a:p>
          <a:p>
            <a:pPr marL="1035050" lvl="1" indent="-5778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Required resources </a:t>
            </a:r>
          </a:p>
          <a:p>
            <a:pPr marL="1035050" lvl="1" indent="-5778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Ship’s value</a:t>
            </a:r>
          </a:p>
          <a:p>
            <a:pPr marL="1035050" lvl="1" indent="-5778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Creditworthiness of claimant</a:t>
            </a:r>
          </a:p>
          <a:p>
            <a:pPr marL="1035050" lvl="1" indent="-5778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Required deposit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8200" y="179927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Evaluation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38100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Goals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en-US" sz="36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Voluntary Surrender/Abandonment</a:t>
            </a:r>
            <a:r>
              <a:rPr lang="en-US" sz="44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400" dirty="0">
              <a:solidFill>
                <a:srgbClr val="CEBE78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886200" y="2133600"/>
            <a:ext cx="5105400" cy="2667000"/>
          </a:xfrm>
        </p:spPr>
        <p:txBody>
          <a:bodyPr/>
          <a:lstStyle/>
          <a:p>
            <a:pPr marL="612648" lvl="3" indent="-381000">
              <a:lnSpc>
                <a:spcPct val="15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Immediately take custody of asset</a:t>
            </a:r>
          </a:p>
          <a:p>
            <a:pPr marL="612648" lvl="3" indent="-381000">
              <a:lnSpc>
                <a:spcPct val="15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Existing ship manager is likely conflicted</a:t>
            </a:r>
          </a:p>
          <a:p>
            <a:pPr marL="612648" lvl="3" indent="-381000">
              <a:lnSpc>
                <a:spcPct val="15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Negotiate lien releases with priority claimants</a:t>
            </a:r>
          </a:p>
          <a:p>
            <a:pPr marL="612648" lvl="3" indent="-381000">
              <a:lnSpc>
                <a:spcPct val="15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Allows time to develop best long-term plan</a:t>
            </a:r>
          </a:p>
          <a:p>
            <a:pPr marL="1069848" lvl="4" indent="-381000">
              <a:lnSpc>
                <a:spcPct val="15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Liquidate</a:t>
            </a:r>
          </a:p>
          <a:p>
            <a:pPr marL="1069848" lvl="4" indent="-381000">
              <a:lnSpc>
                <a:spcPct val="15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Continue to operate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581400"/>
            <a:ext cx="2739433" cy="1177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209800"/>
            <a:ext cx="2743200" cy="1142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/>
          <a:lstStyle/>
          <a:p>
            <a:r>
              <a:rPr lang="en-US" sz="4400" dirty="0" smtClean="0">
                <a:ln>
                  <a:solidFill>
                    <a:srgbClr val="EEECE1">
                      <a:lumMod val="75000"/>
                    </a:srgbClr>
                  </a:solidFill>
                </a:ln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A Variety of Custody Services</a:t>
            </a:r>
            <a:endParaRPr lang="en-US" dirty="0">
              <a:solidFill>
                <a:srgbClr val="CEBE7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752600"/>
            <a:ext cx="4572000" cy="3657600"/>
          </a:xfrm>
        </p:spPr>
        <p:txBody>
          <a:bodyPr/>
          <a:lstStyle/>
          <a:p>
            <a:pPr marL="990600" lvl="1" indent="-533400">
              <a:lnSpc>
                <a:spcPct val="15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Discreet vessel tracking</a:t>
            </a:r>
          </a:p>
          <a:p>
            <a:pPr marL="990600" lvl="1" indent="-533400">
              <a:lnSpc>
                <a:spcPct val="15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On-board licensed watchman</a:t>
            </a:r>
          </a:p>
          <a:p>
            <a:pPr marL="990600" lvl="1" indent="-533400">
              <a:lnSpc>
                <a:spcPct val="15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Crew assessment</a:t>
            </a:r>
          </a:p>
          <a:p>
            <a:pPr marL="990600" lvl="1" indent="-533400">
              <a:lnSpc>
                <a:spcPct val="15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Insurance </a:t>
            </a:r>
          </a:p>
          <a:p>
            <a:pPr marL="990600" lvl="1" indent="-533400">
              <a:lnSpc>
                <a:spcPct val="15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Provisions, bunkers, dockage &amp; shifting</a:t>
            </a:r>
          </a:p>
          <a:p>
            <a:pPr marL="990600" lvl="1" indent="-533400">
              <a:lnSpc>
                <a:spcPct val="15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Cargo &amp; passenger discharge</a:t>
            </a:r>
          </a:p>
          <a:p>
            <a:pPr marL="990600" lvl="1" indent="-533400">
              <a:lnSpc>
                <a:spcPct val="15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Interaction with local authorities</a:t>
            </a:r>
          </a:p>
          <a:p>
            <a:pPr marL="990600" lvl="1" indent="-533400">
              <a:lnSpc>
                <a:spcPct val="15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Maintain classifications/certifications</a:t>
            </a:r>
          </a:p>
          <a:p>
            <a:pPr marL="990600" lvl="1" indent="-533400">
              <a:lnSpc>
                <a:spcPct val="15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Vessel sales</a:t>
            </a:r>
            <a:r>
              <a:rPr lang="en-US" sz="19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</a:t>
            </a:r>
          </a:p>
          <a:p>
            <a:pPr marL="990600" lvl="1" indent="-533400">
              <a:spcBef>
                <a:spcPts val="0"/>
              </a:spcBef>
              <a:buNone/>
            </a:pPr>
            <a:endParaRPr lang="en-US" sz="800" i="1" dirty="0" smtClean="0">
              <a:solidFill>
                <a:srgbClr val="ECEA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990600" lvl="1" indent="-533400">
              <a:spcBef>
                <a:spcPts val="0"/>
              </a:spcBef>
              <a:buNone/>
            </a:pPr>
            <a:r>
              <a:rPr lang="en-US" sz="1800" i="1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	</a:t>
            </a:r>
            <a:r>
              <a:rPr lang="en-US" sz="14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	</a:t>
            </a:r>
            <a:endParaRPr lang="en-US" sz="1400" i="1" dirty="0" smtClean="0">
              <a:solidFill>
                <a:schemeClr val="bg2"/>
              </a:solidFill>
              <a:latin typeface="Calibri" pitchFamily="34" charset="0"/>
              <a:cs typeface="Arial" pitchFamily="34" charset="0"/>
            </a:endParaRPr>
          </a:p>
          <a:p>
            <a:pPr marL="990600" lvl="1" indent="-533400">
              <a:buFont typeface="Arial" pitchFamily="34" charset="0"/>
              <a:buChar char="•"/>
            </a:pPr>
            <a:endParaRPr lang="en-US" sz="2000" dirty="0" smtClean="0">
              <a:solidFill>
                <a:srgbClr val="ECEA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90600" lvl="1" indent="-533400">
              <a:buNone/>
            </a:pPr>
            <a:r>
              <a:rPr lang="en-US" sz="2000" dirty="0" smtClean="0">
                <a:solidFill>
                  <a:srgbClr val="4B7D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n-US" sz="20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762000" y="2743200"/>
          <a:ext cx="3733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2362200"/>
            <a:ext cx="3271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Custody Costs</a:t>
            </a:r>
            <a:endParaRPr lang="en-US" sz="1400" b="1" spc="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43434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endParaRPr lang="en-US" sz="10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42900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</a:t>
            </a:r>
          </a:p>
          <a:p>
            <a:r>
              <a:rPr lang="en-US" sz="1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Spent</a:t>
            </a:r>
            <a:endParaRPr lang="en-US" sz="10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763000" cy="762000"/>
          </a:xfrm>
        </p:spPr>
        <p:txBody>
          <a:bodyPr/>
          <a:lstStyle/>
          <a:p>
            <a:r>
              <a:rPr lang="en-US" sz="4400" dirty="0" smtClean="0">
                <a:ln>
                  <a:solidFill>
                    <a:srgbClr val="EEECE1">
                      <a:lumMod val="75000"/>
                    </a:srgbClr>
                  </a:solidFill>
                </a:ln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Crew Evaluation</a:t>
            </a:r>
            <a:endParaRPr lang="en-US" dirty="0">
              <a:solidFill>
                <a:srgbClr val="CEBE7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057400"/>
            <a:ext cx="4876799" cy="2971800"/>
          </a:xfrm>
        </p:spPr>
        <p:txBody>
          <a:bodyPr/>
          <a:lstStyle/>
          <a:p>
            <a:pPr marL="990600" lvl="1" indent="-533400">
              <a:lnSpc>
                <a:spcPct val="15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Utilize existing crew when feasible</a:t>
            </a:r>
          </a:p>
          <a:p>
            <a:pPr marL="990600" lvl="1" indent="-533400">
              <a:lnSpc>
                <a:spcPct val="15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Assess loyalty of master &amp; crew</a:t>
            </a:r>
          </a:p>
          <a:p>
            <a:pPr marL="990600" lvl="1" indent="-533400">
              <a:lnSpc>
                <a:spcPct val="15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Determine immigration status</a:t>
            </a:r>
          </a:p>
          <a:p>
            <a:pPr marL="990600" lvl="1" indent="-533400">
              <a:lnSpc>
                <a:spcPct val="15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Identify existing medical issues</a:t>
            </a:r>
          </a:p>
          <a:p>
            <a:pPr marL="990600" lvl="1" indent="-533400">
              <a:lnSpc>
                <a:spcPct val="15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Compile employment contract information</a:t>
            </a:r>
          </a:p>
          <a:p>
            <a:pPr marL="990600" lvl="1" indent="-533400">
              <a:lnSpc>
                <a:spcPct val="15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Identify unnecessary crew/repatriate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3" name="Picture 3" descr="C:\Documents and Settings\frontdesk\Desktop\90904N_IntroSketch_2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219200" y="2133600"/>
            <a:ext cx="2209800" cy="2762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Insurance Issues</a:t>
            </a:r>
            <a:endParaRPr lang="en-US" sz="4400" dirty="0">
              <a:solidFill>
                <a:srgbClr val="CEBE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962400" y="1919407"/>
            <a:ext cx="4724400" cy="1524000"/>
          </a:xfrm>
        </p:spPr>
        <p:txBody>
          <a:bodyPr/>
          <a:lstStyle/>
          <a:p>
            <a:pPr marL="612648" lvl="3" indent="-3810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</a:t>
            </a:r>
            <a:r>
              <a:rPr lang="en-US" sz="1800" b="1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Owner’s existing coverage</a:t>
            </a:r>
          </a:p>
          <a:p>
            <a:pPr marL="1069848" lvl="4" indent="-381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Payment status of premiums/calls </a:t>
            </a:r>
          </a:p>
          <a:p>
            <a:pPr marL="1069848" lvl="4" indent="-381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Affect of arrest/seizure</a:t>
            </a:r>
          </a:p>
          <a:p>
            <a:pPr marL="1069848" lvl="4" indent="-381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Naming additional insured(s)</a:t>
            </a:r>
          </a:p>
        </p:txBody>
      </p:sp>
      <p:pic>
        <p:nvPicPr>
          <p:cNvPr id="6147" name="Picture 3" descr="C:\Documents and Settings\alaynag\Local Settings\Temporary Internet Files\Content.IE5\ITC7GQQZ\MPj04385850000[1]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838200" y="2362200"/>
            <a:ext cx="302342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3962400" y="3519607"/>
            <a:ext cx="4724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648" lvl="3" indent="-381000" algn="l">
              <a:spcAft>
                <a:spcPts val="600"/>
              </a:spcAft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</a:t>
            </a:r>
            <a:r>
              <a:rPr lang="en-US" sz="1800" b="1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Replacement coverage</a:t>
            </a:r>
          </a:p>
          <a:p>
            <a:pPr marL="1069848" lvl="4" indent="-3810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Custodian’s liability</a:t>
            </a:r>
          </a:p>
          <a:p>
            <a:pPr marL="1069848" lvl="4" indent="-3810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Hull &amp; machinery, P&amp;I, pollution</a:t>
            </a:r>
          </a:p>
          <a:p>
            <a:pPr marL="1069848" lvl="4" indent="-3810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Relocation/final transit and port risk</a:t>
            </a:r>
          </a:p>
          <a:p>
            <a:pPr marL="1069848" lvl="4" indent="-3810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Fixed premium/Limited term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BSO Proposal Project\Security Room (8)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502150"/>
            <a:ext cx="1655618" cy="15176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114800" y="2895600"/>
            <a:ext cx="1581150" cy="14054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533400"/>
          </a:xfrm>
        </p:spPr>
        <p:txBody>
          <a:bodyPr/>
          <a:lstStyle/>
          <a:p>
            <a:r>
              <a:rPr lang="en-US" sz="3600" spc="3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40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epresentative </a:t>
            </a:r>
            <a:r>
              <a:rPr sz="4000" dirty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40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hip </a:t>
            </a:r>
            <a:r>
              <a:rPr sz="4000" dirty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40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ales</a:t>
            </a:r>
            <a:endParaRPr lang="en-US" sz="4000" dirty="0">
              <a:ln>
                <a:solidFill>
                  <a:schemeClr val="bg2">
                    <a:lumMod val="90000"/>
                  </a:schemeClr>
                </a:solidFill>
              </a:ln>
              <a:solidFill>
                <a:srgbClr val="CEBE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038600" y="4343400"/>
            <a:ext cx="3581400" cy="15240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Accumarine Assets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 Inland push boats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8 Double skin tank barges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 locations (AL &amp; TX)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Sold at auction &amp; post-sale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6 different buyers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$7 million+ cumulative price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715000" y="2895600"/>
            <a:ext cx="3429000" cy="1524000"/>
          </a:xfrm>
        </p:spPr>
        <p:txBody>
          <a:bodyPr/>
          <a:lstStyle/>
          <a:p>
            <a:pPr>
              <a:buNone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M/T Blue Jasper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105,905 dwt Aframax tanker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NMS court-appointed custodian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Collaborated with another S&amp;P broker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Validated commercial reasonableness 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$42.5 million sales price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Picture 2" descr="\\natliquidators.com\nldata\Company\Boats\PictureArchive\22000-22999\22023\22023 Yosemite 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76400"/>
            <a:ext cx="1554347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371600" y="1524000"/>
            <a:ext cx="3810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M/V Yosemite</a:t>
            </a:r>
          </a:p>
          <a:p>
            <a:pPr marL="612648" lvl="3" indent="-3810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28,019 dwt bulk carrier</a:t>
            </a:r>
          </a:p>
          <a:p>
            <a:pPr marL="612648" lvl="3" indent="-3810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Eastwind bankruptcy asset</a:t>
            </a:r>
          </a:p>
          <a:p>
            <a:pPr marL="612648" lvl="3" indent="-3810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Canadian auction &amp; location</a:t>
            </a:r>
          </a:p>
          <a:p>
            <a:pPr marL="612648" lvl="3" indent="-3810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Utilized crew to make ship “sale ready”</a:t>
            </a:r>
          </a:p>
          <a:p>
            <a:pPr marL="612648" lvl="3" indent="-3810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Oversaw court sale </a:t>
            </a:r>
            <a:r>
              <a:rPr lang="en-US" sz="1400" b="1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&amp;</a:t>
            </a:r>
            <a:r>
              <a:rPr lang="en-US" sz="14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staffed auction</a:t>
            </a:r>
          </a:p>
          <a:p>
            <a:pPr marL="612648" lvl="3" indent="-3810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$6 million+ sales price </a:t>
            </a:r>
          </a:p>
        </p:txBody>
      </p:sp>
    </p:spTree>
    <p:extLst>
      <p:ext uri="{BB962C8B-B14F-4D97-AF65-F5344CB8AC3E}">
        <p14:creationId xmlns:p14="http://schemas.microsoft.com/office/powerpoint/2010/main" xmlns="" val="267097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L PP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rajan Pro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ustom 1">
    <a:majorFont>
      <a:latin typeface="Trajan Pro"/>
      <a:ea typeface=""/>
      <a:cs typeface=""/>
    </a:majorFont>
    <a:minorFont>
      <a:latin typeface="Constanti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9738</TotalTime>
  <Words>632</Words>
  <Application>Microsoft Office PowerPoint</Application>
  <PresentationFormat>Letter Paper (8.5x11 in)</PresentationFormat>
  <Paragraphs>181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NL PP THEME</vt:lpstr>
      <vt:lpstr>Commercial Vessel Arrest A Ship Custodian’s Perspective </vt:lpstr>
      <vt:lpstr>Company Profile</vt:lpstr>
      <vt:lpstr>Long-term Business Relationships</vt:lpstr>
      <vt:lpstr> Custody Assignments</vt:lpstr>
      <vt:lpstr>Voluntary Surrender/Abandonment </vt:lpstr>
      <vt:lpstr>A Variety of Custody Services</vt:lpstr>
      <vt:lpstr>Crew Evaluation</vt:lpstr>
      <vt:lpstr>Insurance Issues</vt:lpstr>
      <vt:lpstr> Representative Ship Sales</vt:lpstr>
      <vt:lpstr>Custody Case Examples</vt:lpstr>
      <vt:lpstr>M/V Blue Emerald</vt:lpstr>
      <vt:lpstr>Ikaria Maritime Attachment</vt:lpstr>
      <vt:lpstr>F/V Lady Elizabeth</vt:lpstr>
      <vt:lpstr>M/T Fase</vt:lpstr>
      <vt:lpstr>M/S Regal Empress</vt:lpstr>
    </vt:vector>
  </TitlesOfParts>
  <Company>National Liquidators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G. R. Toney</dc:creator>
  <cp:lastModifiedBy>frontdesk</cp:lastModifiedBy>
  <cp:revision>778</cp:revision>
  <dcterms:created xsi:type="dcterms:W3CDTF">2005-11-21T18:04:19Z</dcterms:created>
  <dcterms:modified xsi:type="dcterms:W3CDTF">2012-05-08T16:56:41Z</dcterms:modified>
</cp:coreProperties>
</file>